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7"/>
  </p:notesMasterIdLst>
  <p:sldIdLst>
    <p:sldId id="257" r:id="rId5"/>
    <p:sldId id="259" r:id="rId6"/>
  </p:sldIdLst>
  <p:sldSz cx="10693400" cy="7556500"/>
  <p:notesSz cx="9928225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5F3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>
      <p:cViewPr varScale="1">
        <p:scale>
          <a:sx n="90" d="100"/>
          <a:sy n="90" d="100"/>
        </p:scale>
        <p:origin x="1266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330" cy="341312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l">
              <a:defRPr sz="11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4423" y="1"/>
            <a:ext cx="4300855" cy="341312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r">
              <a:defRPr sz="1100"/>
            </a:lvl1pPr>
          </a:lstStyle>
          <a:p>
            <a:fld id="{51B6A807-2026-4703-9D7B-A19BDA1D172C}" type="datetimeFigureOut">
              <a:rPr lang="de-CH" smtClean="0"/>
              <a:t>03.07.2024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849313"/>
            <a:ext cx="3248025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96" tIns="41898" rIns="83796" bIns="41898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412" y="3271739"/>
            <a:ext cx="7941401" cy="2676228"/>
          </a:xfrm>
          <a:prstGeom prst="rect">
            <a:avLst/>
          </a:prstGeom>
        </p:spPr>
        <p:txBody>
          <a:bodyPr vert="horz" lIns="83796" tIns="41898" rIns="83796" bIns="4189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364"/>
            <a:ext cx="4302330" cy="341311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l">
              <a:defRPr sz="11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4423" y="6456364"/>
            <a:ext cx="4300855" cy="341311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r">
              <a:defRPr sz="1100"/>
            </a:lvl1pPr>
          </a:lstStyle>
          <a:p>
            <a:fld id="{187B3D1C-47F5-4DA8-8D31-E29DF23111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4705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B3D1C-47F5-4DA8-8D31-E29DF231118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3616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B3D1C-47F5-4DA8-8D31-E29DF231118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191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342515"/>
            <a:ext cx="9094788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31640"/>
            <a:ext cx="7489825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0F4BF4DB-3AF8-898B-B433-61EF8D18E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EA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987" y="1737995"/>
            <a:ext cx="4654391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10371" y="1737995"/>
            <a:ext cx="4654391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EA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8511150" y="176696"/>
            <a:ext cx="2048900" cy="13015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9424" y="1012952"/>
            <a:ext cx="8740901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5EA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4482" y="1947659"/>
            <a:ext cx="9590785" cy="3872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7915" y="7027545"/>
            <a:ext cx="3423920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987" y="7027545"/>
            <a:ext cx="246094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03820" y="7027545"/>
            <a:ext cx="246094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E651D5C-023C-DB9C-EC03-89CF3631D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948" y="2263952"/>
            <a:ext cx="514785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FF0B0F-B9D9-9AA7-6E65-FD11F6312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230" y="5835650"/>
            <a:ext cx="450000" cy="3846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56D881-91FA-BAEB-1D21-F77EBFEA1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029" y="4453145"/>
            <a:ext cx="450000" cy="5771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FF225B-77F9-2A7A-941E-6B9046A8B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230" y="5147441"/>
            <a:ext cx="450000" cy="5674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FBC0C5-906A-05DA-BB8E-D452A474FC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6119" y="3703966"/>
            <a:ext cx="227820" cy="63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B7CA54-A512-8A01-7D78-C0B6930997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2678" y="2953229"/>
            <a:ext cx="174701" cy="630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4000" y="501650"/>
            <a:ext cx="28825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Mobilitätsplan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64000" y="1492250"/>
            <a:ext cx="562570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14475" algn="l"/>
                <a:tab pos="3999865" algn="l"/>
              </a:tabLst>
            </a:pPr>
            <a:r>
              <a:rPr sz="1000" b="1" dirty="0">
                <a:latin typeface="Arial"/>
                <a:cs typeface="Arial"/>
              </a:rPr>
              <a:t>Name</a:t>
            </a:r>
            <a:r>
              <a:rPr lang="de-CH" sz="1000" b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:________________</a:t>
            </a:r>
            <a:r>
              <a:rPr lang="de-CH" sz="1000" b="1" spc="-5" dirty="0">
                <a:latin typeface="Arial"/>
                <a:cs typeface="Arial"/>
              </a:rPr>
              <a:t>   </a:t>
            </a:r>
            <a:r>
              <a:rPr lang="de-DE" sz="1000" b="1" spc="-5" dirty="0">
                <a:latin typeface="Arial"/>
                <a:cs typeface="Arial"/>
              </a:rPr>
              <a:t>Zimmernummer</a:t>
            </a:r>
            <a:r>
              <a:rPr lang="de-CH" sz="1000" b="1" spc="-5" dirty="0">
                <a:latin typeface="Arial"/>
                <a:cs typeface="Arial"/>
              </a:rPr>
              <a:t>:______________</a:t>
            </a:r>
            <a:endParaRPr sz="1000" b="1" dirty="0">
              <a:latin typeface="Arial"/>
              <a:cs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153E4F0-296C-E825-B28D-EB5F3CF944E8}"/>
              </a:ext>
            </a:extLst>
          </p:cNvPr>
          <p:cNvSpPr txBox="1"/>
          <p:nvPr/>
        </p:nvSpPr>
        <p:spPr>
          <a:xfrm>
            <a:off x="864000" y="6372000"/>
            <a:ext cx="9280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>
                <a:latin typeface="Arial" panose="020B0604020202020204" pitchFamily="34" charset="0"/>
                <a:cs typeface="Arial" panose="020B0604020202020204" pitchFamily="34" charset="0"/>
              </a:rPr>
              <a:t>Tagesziel: 	      </a:t>
            </a:r>
            <a:r>
              <a:rPr lang="de-CH" sz="1000" dirty="0">
                <a:latin typeface="Arial" panose="020B0604020202020204" pitchFamily="34" charset="0"/>
                <a:cs typeface="Arial" panose="020B0604020202020204" pitchFamily="34" charset="0"/>
              </a:rPr>
              <a:t>Einkreisen mit Stift						         Rückseite beachten  </a:t>
            </a:r>
            <a:r>
              <a:rPr lang="de-CH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endParaRPr lang="de-CH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CH" sz="1000" b="1" dirty="0">
                <a:latin typeface="Arial" panose="020B0604020202020204" pitchFamily="34" charset="0"/>
                <a:cs typeface="Arial" panose="020B0604020202020204" pitchFamily="34" charset="0"/>
              </a:rPr>
              <a:t>Erreichte Stufen:   </a:t>
            </a:r>
            <a:r>
              <a:rPr lang="de-CH" sz="1000" dirty="0">
                <a:latin typeface="Arial" panose="020B0604020202020204" pitchFamily="34" charset="0"/>
                <a:cs typeface="Arial" panose="020B0604020202020204" pitchFamily="34" charset="0"/>
              </a:rPr>
              <a:t>Dokumentieren mit Strichen</a:t>
            </a:r>
          </a:p>
        </p:txBody>
      </p:sp>
      <p:graphicFrame>
        <p:nvGraphicFramePr>
          <p:cNvPr id="85" name="Tabelle 84">
            <a:extLst>
              <a:ext uri="{FF2B5EF4-FFF2-40B4-BE49-F238E27FC236}">
                <a16:creationId xmlns:a16="http://schemas.microsoft.com/office/drawing/2014/main" id="{CA922402-C291-EB48-9D37-ACBC8AD4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835"/>
              </p:ext>
            </p:extLst>
          </p:nvPr>
        </p:nvGraphicFramePr>
        <p:xfrm>
          <a:off x="2088781" y="1980000"/>
          <a:ext cx="8055809" cy="4312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6119">
                  <a:extLst>
                    <a:ext uri="{9D8B030D-6E8A-4147-A177-3AD203B41FA5}">
                      <a16:colId xmlns:a16="http://schemas.microsoft.com/office/drawing/2014/main" val="129801169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2051660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6236403"/>
                    </a:ext>
                  </a:extLst>
                </a:gridCol>
                <a:gridCol w="989875">
                  <a:extLst>
                    <a:ext uri="{9D8B030D-6E8A-4147-A177-3AD203B41FA5}">
                      <a16:colId xmlns:a16="http://schemas.microsoft.com/office/drawing/2014/main" val="843604546"/>
                    </a:ext>
                  </a:extLst>
                </a:gridCol>
                <a:gridCol w="944483">
                  <a:extLst>
                    <a:ext uri="{9D8B030D-6E8A-4147-A177-3AD203B41FA5}">
                      <a16:colId xmlns:a16="http://schemas.microsoft.com/office/drawing/2014/main" val="2049958271"/>
                    </a:ext>
                  </a:extLst>
                </a:gridCol>
                <a:gridCol w="944483">
                  <a:extLst>
                    <a:ext uri="{9D8B030D-6E8A-4147-A177-3AD203B41FA5}">
                      <a16:colId xmlns:a16="http://schemas.microsoft.com/office/drawing/2014/main" val="1602536145"/>
                    </a:ext>
                  </a:extLst>
                </a:gridCol>
                <a:gridCol w="944483">
                  <a:extLst>
                    <a:ext uri="{9D8B030D-6E8A-4147-A177-3AD203B41FA5}">
                      <a16:colId xmlns:a16="http://schemas.microsoft.com/office/drawing/2014/main" val="2305503811"/>
                    </a:ext>
                  </a:extLst>
                </a:gridCol>
                <a:gridCol w="944483">
                  <a:extLst>
                    <a:ext uri="{9D8B030D-6E8A-4147-A177-3AD203B41FA5}">
                      <a16:colId xmlns:a16="http://schemas.microsoft.com/office/drawing/2014/main" val="4288649255"/>
                    </a:ext>
                  </a:extLst>
                </a:gridCol>
                <a:gridCol w="944483">
                  <a:extLst>
                    <a:ext uri="{9D8B030D-6E8A-4147-A177-3AD203B41FA5}">
                      <a16:colId xmlns:a16="http://schemas.microsoft.com/office/drawing/2014/main" val="2912753923"/>
                    </a:ext>
                  </a:extLst>
                </a:gridCol>
              </a:tblGrid>
              <a:tr h="485392"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CH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Mobilitätsstufe</a:t>
                      </a:r>
                      <a:endParaRPr lang="en-GB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Datum: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0418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Treppen Gehen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4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933497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8BE43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Gehen im Korridor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8BE43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157148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B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Gehen im Zimmer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B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124698"/>
                  </a:ext>
                </a:extLst>
              </a:tr>
              <a:tr h="457553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BFC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Stehen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BFC0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827865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D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Mobilisation  Sitz-Stand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D22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686251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9D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Mobilisation an Bettkante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9D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818625"/>
                  </a:ext>
                </a:extLst>
              </a:tr>
              <a:tr h="485392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75F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Bett aktiv Bewegen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75F3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396254"/>
                  </a:ext>
                </a:extLst>
              </a:tr>
              <a:tr h="457553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Bett liegen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625021"/>
                  </a:ext>
                </a:extLst>
              </a:tr>
            </a:tbl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40F6CCCB-FE97-6499-F8B5-C4A0178A00BD}"/>
              </a:ext>
            </a:extLst>
          </p:cNvPr>
          <p:cNvSpPr/>
          <p:nvPr/>
        </p:nvSpPr>
        <p:spPr>
          <a:xfrm rot="10800000">
            <a:off x="495031" y="1980000"/>
            <a:ext cx="1530000" cy="4312800"/>
          </a:xfrm>
          <a:prstGeom prst="downArrow">
            <a:avLst>
              <a:gd name="adj1" fmla="val 50000"/>
              <a:gd name="adj2" fmla="val 6342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6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211EDE6-08D9-FDD4-36D1-73F2F1269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2287997"/>
            <a:ext cx="7087018" cy="465458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7048D68-C135-4778-E5A5-8871EF9312F9}"/>
              </a:ext>
            </a:extLst>
          </p:cNvPr>
          <p:cNvSpPr txBox="1"/>
          <p:nvPr/>
        </p:nvSpPr>
        <p:spPr>
          <a:xfrm>
            <a:off x="8166100" y="27416"/>
            <a:ext cx="2438399" cy="16934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14456A-C2E9-CB97-A11C-826E7DD96C01}"/>
              </a:ext>
            </a:extLst>
          </p:cNvPr>
          <p:cNvSpPr txBox="1"/>
          <p:nvPr/>
        </p:nvSpPr>
        <p:spPr>
          <a:xfrm>
            <a:off x="375555" y="282896"/>
            <a:ext cx="9525000" cy="2005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de-CH" sz="2400" b="1" dirty="0">
                <a:solidFill>
                  <a:srgbClr val="006FC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Anwendung des Mobilitätsplanes </a:t>
            </a:r>
            <a:endParaRPr lang="de-CH" sz="1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de-CH" sz="1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</a:pPr>
            <a:r>
              <a:rPr lang="de-CH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Der Mobilitätsplan hat das Ziel die Mobilitätsstufe und den Mobilitätsfortschritt der Patient*innen für die Patient*innen, die Angehörigen und das Gesundheitspersonal sichtbar zu machen. Er soll in </a:t>
            </a:r>
            <a:r>
              <a:rPr lang="de-CH" sz="14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Bettnähe</a:t>
            </a:r>
            <a:r>
              <a:rPr lang="de-CH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aufgehängt werden.</a:t>
            </a:r>
            <a:endParaRPr lang="de-CH" sz="1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de-CH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Abhängig von der Zuständigkeit im Spital kann das Tagesziel durch die Patient*innen und das Behandlungsteam gemeinsam festgelegt werden.</a:t>
            </a:r>
            <a:endParaRPr lang="de-CH" sz="1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de-CH" sz="14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Das </a:t>
            </a:r>
            <a:r>
              <a:rPr lang="de-CH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Dokumentieren, wie oft die Stufen erreicht wurden, erfolgt in Absprache zwischen den Patient*innen und dem Behandlungsteam.</a:t>
            </a:r>
            <a:endParaRPr lang="de-CH" dirty="0"/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4999AFB4-9DFB-8EB3-311F-C9C3F23D1990}"/>
              </a:ext>
            </a:extLst>
          </p:cNvPr>
          <p:cNvSpPr txBox="1"/>
          <p:nvPr/>
        </p:nvSpPr>
        <p:spPr>
          <a:xfrm>
            <a:off x="5499100" y="4711700"/>
            <a:ext cx="1524000" cy="1352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</a:pPr>
            <a:r>
              <a:rPr lang="de-CH" sz="10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1. Tagesziel mit Stift einkreisen</a:t>
            </a:r>
            <a:r>
              <a:rPr lang="de-CH" sz="1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Für Patient*innen, Angehörige und das ganze Team ist so ersichtlich, welche Mobilitätsstufe heute erreicht werden soll. 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4C1BB47A-BEDC-CFA8-F036-7143AD556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9099" y="6292850"/>
            <a:ext cx="1512000" cy="93010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de-CH" sz="10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2. Dokumentieren</a:t>
            </a:r>
            <a:r>
              <a:rPr lang="de-CH" sz="1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der Anzahl des Erreichens jeder Stufe an diesem Tag mit einem oder mehreren Strichen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BAE8FC07-8535-750D-C561-76E711AE178D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3594100" y="4845050"/>
            <a:ext cx="1905000" cy="5429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3EE5A773-AF2D-2EA1-C25E-B959347B293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289300" y="4784647"/>
            <a:ext cx="2209799" cy="197325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870F02CA-8CB3-9659-4097-5640C4EE1330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289300" y="5089447"/>
            <a:ext cx="2209799" cy="166845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601B705A-1217-322E-705A-8BA08781A4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465215"/>
              </p:ext>
            </p:extLst>
          </p:nvPr>
        </p:nvGraphicFramePr>
        <p:xfrm>
          <a:off x="7128779" y="3625850"/>
          <a:ext cx="2942321" cy="2971800"/>
        </p:xfrm>
        <a:graphic>
          <a:graphicData uri="http://schemas.openxmlformats.org/drawingml/2006/table">
            <a:tbl>
              <a:tblPr firstRow="1" firstCol="1" bandRow="1"/>
              <a:tblGrid>
                <a:gridCol w="247747">
                  <a:extLst>
                    <a:ext uri="{9D8B030D-6E8A-4147-A177-3AD203B41FA5}">
                      <a16:colId xmlns:a16="http://schemas.microsoft.com/office/drawing/2014/main" val="2632952584"/>
                    </a:ext>
                  </a:extLst>
                </a:gridCol>
                <a:gridCol w="2694574">
                  <a:extLst>
                    <a:ext uri="{9D8B030D-6E8A-4147-A177-3AD203B41FA5}">
                      <a16:colId xmlns:a16="http://schemas.microsoft.com/office/drawing/2014/main" val="679852349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algn="ctr"/>
                      <a:endParaRPr lang="de-CH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Erklärung der Stufen</a:t>
                      </a:r>
                    </a:p>
                    <a:p>
                      <a:pPr algn="l"/>
                      <a:endParaRPr lang="de-CH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713518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Steigen von einer oder mehreren  Treppenstufen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48603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Gehen auf dem Korridor inkl. Cafeteria, Kiosk oder Spitalgarten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189204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Gehen im Zimmer inkl. zum Lavabo, zur Toilette oder zur Dusche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122656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Stehen neben dem Bett,</a:t>
                      </a:r>
                      <a:b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 Lavabo etc.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994335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Transfer in Lehnstuhl, Rollstuhl, an den Tisch zum Essen etc.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96383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Selbständig oder mit Hilfe an Bettkante sitzen für Körperpflege, Essen etc.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44816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Instruierte Bewegungsübungen mit oder ohne Hilfsmittel ausführen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1212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05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Körperpflege oder Positionierung</a:t>
                      </a:r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CH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ohne Aktivität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699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68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SB-Dokument" ma:contentTypeID="0x01010074254FFFFA788748BE9570FD90FA56DE001FB8390D0A57BF4E8F620A57D57E2C42" ma:contentTypeVersion="21" ma:contentTypeDescription="Ein neues USB-Dokument in der Bibliothek erstellen." ma:contentTypeScope="" ma:versionID="64a1e2be5a1c812039e6f604fd02a77a">
  <xsd:schema xmlns:xsd="http://www.w3.org/2001/XMLSchema" xmlns:xs="http://www.w3.org/2001/XMLSchema" xmlns:p="http://schemas.microsoft.com/office/2006/metadata/properties" xmlns:ns2="5b71285b-19de-4617-8221-9d1e38a732cf" xmlns:ns3="717c54bf-fb81-407f-993e-9b2aadff6967" targetNamespace="http://schemas.microsoft.com/office/2006/metadata/properties" ma:root="true" ma:fieldsID="e58ce8babcacd42b01a2358f02ef363c" ns2:_="" ns3:_="">
    <xsd:import namespace="5b71285b-19de-4617-8221-9d1e38a732cf"/>
    <xsd:import namespace="717c54bf-fb81-407f-993e-9b2aadff6967"/>
    <xsd:element name="properties">
      <xsd:complexType>
        <xsd:sequence>
          <xsd:element name="documentManagement">
            <xsd:complexType>
              <xsd:all>
                <xsd:element ref="ns2:Patientdata" minOccurs="0"/>
                <xsd:element ref="ns2:Confidentiality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71285b-19de-4617-8221-9d1e38a732cf" elementFormDefault="qualified">
    <xsd:import namespace="http://schemas.microsoft.com/office/2006/documentManagement/types"/>
    <xsd:import namespace="http://schemas.microsoft.com/office/infopath/2007/PartnerControls"/>
    <xsd:element name="Patientdata" ma:index="2" nillable="true" ma:displayName="Patientendaten" ma:default="0" ma:internalName="Patientdata">
      <xsd:simpleType>
        <xsd:restriction base="dms:Boolean"/>
      </xsd:simpleType>
    </xsd:element>
    <xsd:element name="Confidentiality" ma:index="3" nillable="true" ma:displayName="Vertraulichkeit" ma:default="Intern" ma:format="Dropdown" ma:internalName="Confidentiality">
      <xsd:simpleType>
        <xsd:restriction base="dms:Choice">
          <xsd:enumeration value="Intern"/>
          <xsd:enumeration value="Öffentlich"/>
          <xsd:enumeration value="Vertraulich"/>
        </xsd:restriction>
      </xsd:simpleType>
    </xsd:element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9ab39bf-775d-4616-a6b9-1b5657892712}" ma:internalName="TaxCatchAll" ma:showField="CatchAllData" ma:web="5b71285b-19de-4617-8221-9d1e38a73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7c54bf-fb81-407f-993e-9b2aadff69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e74e7c6-f287-46cf-95f5-59efda0c93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17c54bf-fb81-407f-993e-9b2aadff6967">
      <Terms xmlns="http://schemas.microsoft.com/office/infopath/2007/PartnerControls"/>
    </lcf76f155ced4ddcb4097134ff3c332f>
    <Confidentiality xmlns="5b71285b-19de-4617-8221-9d1e38a732cf">Intern</Confidentiality>
    <TaxCatchAll xmlns="5b71285b-19de-4617-8221-9d1e38a732cf" xsi:nil="true"/>
    <Patientdata xmlns="5b71285b-19de-4617-8221-9d1e38a732cf">false</Patientdata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70396A-7E17-4EAC-BB40-978A36166E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71285b-19de-4617-8221-9d1e38a732cf"/>
    <ds:schemaRef ds:uri="717c54bf-fb81-407f-993e-9b2aadff69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641D56-65DA-415B-AB53-C50DA3B8686D}">
  <ds:schemaRefs>
    <ds:schemaRef ds:uri="717c54bf-fb81-407f-993e-9b2aadff6967"/>
    <ds:schemaRef ds:uri="http://purl.org/dc/terms/"/>
    <ds:schemaRef ds:uri="http://schemas.openxmlformats.org/package/2006/metadata/core-properties"/>
    <ds:schemaRef ds:uri="5b71285b-19de-4617-8221-9d1e38a732cf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8CE9B5-9968-4B99-88EC-E4F656308E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282</Words>
  <Application>Microsoft Office PowerPoint</Application>
  <PresentationFormat>Benutzerdefiniert</PresentationFormat>
  <Paragraphs>54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Mobilitätsplan</vt:lpstr>
      <vt:lpstr>PowerPoint-Präsentation</vt:lpstr>
    </vt:vector>
  </TitlesOfParts>
  <Manager>peter.suter@usb.ch</Manager>
  <Company>IGPTRA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Mobilitätsplan</dc:title>
  <dc:creator>Microsoft Office User</dc:creator>
  <cp:lastModifiedBy>Fuchsberger Ylena</cp:lastModifiedBy>
  <cp:revision>31</cp:revision>
  <cp:lastPrinted>2023-11-27T12:19:40Z</cp:lastPrinted>
  <dcterms:created xsi:type="dcterms:W3CDTF">2022-12-05T06:47:44Z</dcterms:created>
  <dcterms:modified xsi:type="dcterms:W3CDTF">2024-07-03T11:00:18Z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2022-06-06T00:00:00Z</vt:filetime>
  </property>
  <property fmtid="{D5CDD505-2E9C-101B-9397-08002B2CF9AE}" pid="3" name="Creator">
    <vt:lpwstr>Acrobat PDFMaker 20 für Word</vt:lpwstr>
  </property>
  <property fmtid="{D5CDD505-2E9C-101B-9397-08002B2CF9AE}" pid="4" name="LastSaved">
    <vt:filetime>2022-12-05T00:00:00Z</vt:filetime>
  </property>
  <property fmtid="{D5CDD505-2E9C-101B-9397-08002B2CF9AE}" pid="5" name="ContentTypeId">
    <vt:lpwstr>0x01010074254FFFFA788748BE9570FD90FA56DE001FB8390D0A57BF4E8F620A57D57E2C42</vt:lpwstr>
  </property>
  <property fmtid="{D5CDD505-2E9C-101B-9397-08002B2CF9AE}" pid="6" name="MediaServiceImageTags">
    <vt:lpwstr/>
  </property>
</Properties>
</file>