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"/>
  </p:notesMasterIdLst>
  <p:sldIdLst>
    <p:sldId id="256" r:id="rId2"/>
  </p:sldIdLst>
  <p:sldSz cx="30275213" cy="4280376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B81"/>
    <a:srgbClr val="00509A"/>
    <a:srgbClr val="33345B"/>
    <a:srgbClr val="FFFFFF"/>
    <a:srgbClr val="D53E8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91" autoAdjust="0"/>
    <p:restoredTop sz="94660"/>
  </p:normalViewPr>
  <p:slideViewPr>
    <p:cSldViewPr snapToGrid="0">
      <p:cViewPr varScale="1">
        <p:scale>
          <a:sx n="12" d="100"/>
          <a:sy n="12" d="100"/>
        </p:scale>
        <p:origin x="138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64615-646C-4630-9D0D-556DB1306DC6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B4C4A-5CA0-498F-B5B2-A45F6AEE2B77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721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jpe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81D98-8CCB-4162-9705-5DCB15679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4402" y="7005156"/>
            <a:ext cx="22706410" cy="14902051"/>
          </a:xfrm>
        </p:spPr>
        <p:txBody>
          <a:bodyPr anchor="b"/>
          <a:lstStyle>
            <a:lvl1pPr algn="ctr">
              <a:defRPr sz="14899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098B76-9A51-4518-B7B8-7B7B966E7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5960"/>
            </a:lvl1pPr>
            <a:lvl2pPr marL="1135319" indent="0" algn="ctr">
              <a:buNone/>
              <a:defRPr sz="4966"/>
            </a:lvl2pPr>
            <a:lvl3pPr marL="2270638" indent="0" algn="ctr">
              <a:buNone/>
              <a:defRPr sz="4470"/>
            </a:lvl3pPr>
            <a:lvl4pPr marL="3405957" indent="0" algn="ctr">
              <a:buNone/>
              <a:defRPr sz="3973"/>
            </a:lvl4pPr>
            <a:lvl5pPr marL="4541276" indent="0" algn="ctr">
              <a:buNone/>
              <a:defRPr sz="3973"/>
            </a:lvl5pPr>
            <a:lvl6pPr marL="5676595" indent="0" algn="ctr">
              <a:buNone/>
              <a:defRPr sz="3973"/>
            </a:lvl6pPr>
            <a:lvl7pPr marL="6811914" indent="0" algn="ctr">
              <a:buNone/>
              <a:defRPr sz="3973"/>
            </a:lvl7pPr>
            <a:lvl8pPr marL="7947233" indent="0" algn="ctr">
              <a:buNone/>
              <a:defRPr sz="3973"/>
            </a:lvl8pPr>
            <a:lvl9pPr marL="9082552" indent="0" algn="ctr">
              <a:buNone/>
              <a:defRPr sz="3973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DD0A50-24F8-491B-8360-9AF212FB7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3D781D-9997-404F-805A-84F5C873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7F0ADA-6C9E-4081-A4F4-7F54C8AB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912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B53A3-1DFE-44A1-B016-F9BD6D6F5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01E5BC7-43A0-40AC-9163-2B81C0D6D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ABEB71-B7D5-44A6-94DE-3A71CF6F1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616D7C-1E64-4901-A750-5C377E67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7DC5C0-9863-4B49-AF3D-5FED6580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903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96BF712-FBEE-4386-8E04-1727D70F84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1665699" y="2278904"/>
            <a:ext cx="6528093" cy="3627421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3AE771-1602-4A11-B505-1B67FD681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81421" y="2278904"/>
            <a:ext cx="19205838" cy="36274211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FACDA2-744C-4BB9-B6C4-113F9339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4CC765-7C82-48CE-A84C-EA941FFDF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2D2337-6E8C-4D3A-8A5A-77B77D50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94693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C166139-F99E-4179-A938-3F824271D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16192" y="10040936"/>
            <a:ext cx="7604001" cy="62376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ADB232F-01B1-417A-8618-ECE1FEFC5E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91088" y="5214707"/>
            <a:ext cx="5233944" cy="41517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315448F-22BB-43AB-A4CA-CA3172D49D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65978" y="7352936"/>
            <a:ext cx="6276011" cy="49783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1C6B4B-49DC-4A1E-A95F-7EA76E44A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991" y="1927886"/>
            <a:ext cx="22953346" cy="2310398"/>
          </a:xfrm>
        </p:spPr>
        <p:txBody>
          <a:bodyPr/>
          <a:lstStyle>
            <a:lvl1pPr>
              <a:defRPr b="1">
                <a:solidFill>
                  <a:srgbClr val="E30B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Bewegung im Spital ist wichtig</a:t>
            </a:r>
            <a:endParaRPr lang="de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90C4A4-4DE9-440C-AD8A-4DD2C7503C9A}"/>
              </a:ext>
            </a:extLst>
          </p:cNvPr>
          <p:cNvSpPr txBox="1"/>
          <p:nvPr userDrawn="1"/>
        </p:nvSpPr>
        <p:spPr>
          <a:xfrm>
            <a:off x="7534674" y="5253630"/>
            <a:ext cx="58199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Alltag bewegen wir uns sehr oft, ohne bewusst darüber nachzudenken</a:t>
            </a:r>
            <a:endParaRPr lang="de-CH" sz="4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1131EA8-FFE4-494A-AE4C-A5EF4176FEA6}"/>
              </a:ext>
            </a:extLst>
          </p:cNvPr>
          <p:cNvSpPr txBox="1"/>
          <p:nvPr userDrawn="1"/>
        </p:nvSpPr>
        <p:spPr>
          <a:xfrm>
            <a:off x="17645068" y="5388070"/>
            <a:ext cx="48558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latin typeface="Arial" panose="020B0604020202020204" pitchFamily="34" charset="0"/>
                <a:cs typeface="Arial" panose="020B0604020202020204" pitchFamily="34" charset="0"/>
              </a:rPr>
              <a:t>Wenn wir im Spital sind, verbringen wir die meiste Zeit im Bett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F854C0-5049-4CCC-978B-8A25EAAD7DD8}"/>
              </a:ext>
            </a:extLst>
          </p:cNvPr>
          <p:cNvSpPr txBox="1"/>
          <p:nvPr userDrawn="1"/>
        </p:nvSpPr>
        <p:spPr>
          <a:xfrm>
            <a:off x="11874941" y="9549673"/>
            <a:ext cx="971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b="1" dirty="0">
                <a:solidFill>
                  <a:srgbClr val="E30B8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hindert uns am Aufstehen? </a:t>
            </a:r>
            <a:endParaRPr lang="de-CH" sz="4800" b="1" dirty="0">
              <a:solidFill>
                <a:srgbClr val="E30B81"/>
              </a:solidFill>
            </a:endParaRPr>
          </a:p>
        </p:txBody>
      </p:sp>
      <p:pic>
        <p:nvPicPr>
          <p:cNvPr id="22" name="Grafik 21" descr="Zurück mit einfarbiger Füllung">
            <a:extLst>
              <a:ext uri="{FF2B5EF4-FFF2-40B4-BE49-F238E27FC236}">
                <a16:creationId xmlns:a16="http://schemas.microsoft.com/office/drawing/2014/main" id="{211FA33A-68F7-4D7B-9B4B-8DC6334E8F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437974">
            <a:off x="13571935" y="4699138"/>
            <a:ext cx="3131340" cy="3131340"/>
          </a:xfrm>
          <a:prstGeom prst="rect">
            <a:avLst/>
          </a:prstGeom>
        </p:spPr>
      </p:pic>
      <p:pic>
        <p:nvPicPr>
          <p:cNvPr id="28" name="Grafik 27" descr="Zurück mit einfarbiger Füllung">
            <a:extLst>
              <a:ext uri="{FF2B5EF4-FFF2-40B4-BE49-F238E27FC236}">
                <a16:creationId xmlns:a16="http://schemas.microsoft.com/office/drawing/2014/main" id="{9189894C-7E0D-4E12-B9B0-2361F0BCB4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9938330" flipH="1">
            <a:off x="20412733" y="10999811"/>
            <a:ext cx="3091015" cy="309101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8679FE1B-62A8-48BD-B814-1AF3E1127FB8}"/>
              </a:ext>
            </a:extLst>
          </p:cNvPr>
          <p:cNvSpPr txBox="1"/>
          <p:nvPr userDrawn="1"/>
        </p:nvSpPr>
        <p:spPr>
          <a:xfrm>
            <a:off x="1900195" y="17441713"/>
            <a:ext cx="8362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latin typeface="Arial" panose="020B0604020202020204" pitchFamily="34" charset="0"/>
                <a:cs typeface="Arial" panose="020B0604020202020204" pitchFamily="34" charset="0"/>
              </a:rPr>
              <a:t>Zu wenig Bewegung hat viele negative  Auswirkungen auf die Verdauung, die Lunge und die Muskulatur</a:t>
            </a:r>
          </a:p>
        </p:txBody>
      </p:sp>
      <p:pic>
        <p:nvPicPr>
          <p:cNvPr id="32" name="Grafik 31" descr="Zurück mit einfarbiger Füllung">
            <a:extLst>
              <a:ext uri="{FF2B5EF4-FFF2-40B4-BE49-F238E27FC236}">
                <a16:creationId xmlns:a16="http://schemas.microsoft.com/office/drawing/2014/main" id="{2460C5AC-19AB-4F52-A1FA-3D69D39859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805654" flipH="1">
            <a:off x="6755321" y="14671956"/>
            <a:ext cx="3213275" cy="3213275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E1379DFD-61B3-427B-910A-A4E895D98824}"/>
              </a:ext>
            </a:extLst>
          </p:cNvPr>
          <p:cNvSpPr txBox="1"/>
          <p:nvPr userDrawn="1"/>
        </p:nvSpPr>
        <p:spPr>
          <a:xfrm>
            <a:off x="1002916" y="21518150"/>
            <a:ext cx="29306520" cy="112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CH" sz="6400" b="1" dirty="0">
                <a:solidFill>
                  <a:srgbClr val="E30B8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Dabei ist es ganz einfach, mehr Bewegung in den Spitalalltag zu bringen!</a:t>
            </a:r>
            <a:endParaRPr lang="de-CH" sz="6400" dirty="0">
              <a:solidFill>
                <a:srgbClr val="E30B8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Grafik 48" descr="Zurück mit einfarbiger Füllung">
            <a:extLst>
              <a:ext uri="{FF2B5EF4-FFF2-40B4-BE49-F238E27FC236}">
                <a16:creationId xmlns:a16="http://schemas.microsoft.com/office/drawing/2014/main" id="{63769595-3657-4651-B472-A167FF662D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5243658">
            <a:off x="18923673" y="28641965"/>
            <a:ext cx="3088981" cy="3088981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C6DBD8FC-8FEF-41E5-B56D-6769D4CAED5B}"/>
              </a:ext>
            </a:extLst>
          </p:cNvPr>
          <p:cNvSpPr/>
          <p:nvPr userDrawn="1"/>
        </p:nvSpPr>
        <p:spPr>
          <a:xfrm>
            <a:off x="457201" y="21247239"/>
            <a:ext cx="29306519" cy="7510373"/>
          </a:xfrm>
          <a:prstGeom prst="rect">
            <a:avLst/>
          </a:prstGeom>
          <a:noFill/>
          <a:ln w="25400">
            <a:solidFill>
              <a:srgbClr val="E30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A645107-440B-4759-BC5C-F6F01FC5AEAC}"/>
              </a:ext>
            </a:extLst>
          </p:cNvPr>
          <p:cNvSpPr txBox="1"/>
          <p:nvPr userDrawn="1"/>
        </p:nvSpPr>
        <p:spPr>
          <a:xfrm>
            <a:off x="17537923" y="31433829"/>
            <a:ext cx="11682731" cy="31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CH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Diese Anstrengung lohnt sich: mit Bewegung wird nicht nur Ihr Körper gestärkt, auch Ihr Wohlbefinden steigt und Sie können aktiv zu Ihrer Genesung beitragen</a:t>
            </a:r>
          </a:p>
        </p:txBody>
      </p:sp>
      <p:pic>
        <p:nvPicPr>
          <p:cNvPr id="56" name="Grafik 55" descr="Zurück mit einfarbiger Füllung">
            <a:extLst>
              <a:ext uri="{FF2B5EF4-FFF2-40B4-BE49-F238E27FC236}">
                <a16:creationId xmlns:a16="http://schemas.microsoft.com/office/drawing/2014/main" id="{6B25E9DF-C514-4C05-AF9B-1F9D0A82F1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5788353" flipH="1">
            <a:off x="6740752" y="33871565"/>
            <a:ext cx="3213275" cy="3213275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3DE63A22-FC2B-480D-9212-2EF9E9062B31}"/>
              </a:ext>
            </a:extLst>
          </p:cNvPr>
          <p:cNvSpPr txBox="1"/>
          <p:nvPr userDrawn="1"/>
        </p:nvSpPr>
        <p:spPr>
          <a:xfrm>
            <a:off x="1884533" y="37550133"/>
            <a:ext cx="1003543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ist hilfreich, wenn Sie Tagesziele mit dem Gesundheitspersonal besprechen und diese stetig in kleinen Schritten steigern</a:t>
            </a:r>
          </a:p>
          <a:p>
            <a:endParaRPr lang="de-CH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88BE42E-78D9-4C9F-8C62-EF09A17B8D40}"/>
              </a:ext>
            </a:extLst>
          </p:cNvPr>
          <p:cNvSpPr txBox="1"/>
          <p:nvPr userDrawn="1"/>
        </p:nvSpPr>
        <p:spPr>
          <a:xfrm>
            <a:off x="18921206" y="39184768"/>
            <a:ext cx="104608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Nehmen Sie nach dem Spitalaufenthalt Ihre gewohnten Aktivitäten nach und nach wieder auf </a:t>
            </a:r>
          </a:p>
          <a:p>
            <a:endParaRPr lang="de-CH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E8324C-004C-4934-9784-8C9530E40A6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25" y="41710578"/>
            <a:ext cx="3627652" cy="917840"/>
          </a:xfrm>
          <a:prstGeom prst="rect">
            <a:avLst/>
          </a:prstGeom>
        </p:spPr>
      </p:pic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C3F723CF-5854-46BB-9ABE-5538DF8A5C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41" y="41488734"/>
            <a:ext cx="4178845" cy="11396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85B10E7-B5FF-4D81-9724-3EC26FBE063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2822" y="5934883"/>
            <a:ext cx="3316396" cy="314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20F714-E02F-4C75-AB79-7C66D570A5B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953232" y="9055127"/>
            <a:ext cx="3868873" cy="123924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9E3CBC2E-D528-4F2F-84B4-FD7AEED1D9BF}"/>
              </a:ext>
            </a:extLst>
          </p:cNvPr>
          <p:cNvSpPr txBox="1"/>
          <p:nvPr userDrawn="1"/>
        </p:nvSpPr>
        <p:spPr>
          <a:xfrm>
            <a:off x="18943770" y="15298228"/>
            <a:ext cx="3557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/>
              <a:t>Angst vor Sturz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15C75C3-8C64-44C5-8CAF-449E22EFFB06}"/>
              </a:ext>
            </a:extLst>
          </p:cNvPr>
          <p:cNvSpPr txBox="1"/>
          <p:nvPr userDrawn="1"/>
        </p:nvSpPr>
        <p:spPr>
          <a:xfrm>
            <a:off x="19314710" y="11033568"/>
            <a:ext cx="197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/>
              <a:t>Schmerz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ABBBC10-D41A-4673-BA78-1C0B461ED006}"/>
              </a:ext>
            </a:extLst>
          </p:cNvPr>
          <p:cNvSpPr txBox="1"/>
          <p:nvPr userDrawn="1"/>
        </p:nvSpPr>
        <p:spPr>
          <a:xfrm>
            <a:off x="9338490" y="10462263"/>
            <a:ext cx="3070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400" dirty="0"/>
              <a:t>«Schläuche»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F7021B4-44A5-423F-ABEA-DD6BE416D8FF}"/>
              </a:ext>
            </a:extLst>
          </p:cNvPr>
          <p:cNvSpPr txBox="1"/>
          <p:nvPr userDrawn="1"/>
        </p:nvSpPr>
        <p:spPr>
          <a:xfrm>
            <a:off x="10262722" y="14903887"/>
            <a:ext cx="2350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/>
              <a:t>Schwindel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1838BE7-1487-44A8-B325-1203892D4D6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62722" y="17189112"/>
            <a:ext cx="2601757" cy="322907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A5A6BF3-E306-491D-91DD-A75CB22BCB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448148" y="16954837"/>
            <a:ext cx="3131425" cy="369762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7B369A54-D426-4CAD-9E6F-05ECDFBEE55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7288264" y="16998449"/>
            <a:ext cx="3035535" cy="357121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B3168369-CD57-4671-8C5A-78A5AF9933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7645068" y="24285590"/>
            <a:ext cx="3272385" cy="3802160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A801A3C6-C79E-4405-B708-9CC71A4E12B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2442293" y="22928203"/>
            <a:ext cx="2509029" cy="380216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C482204-591E-4873-ADAE-9FEF91FD88A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649348" y="22921399"/>
            <a:ext cx="3817181" cy="296030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CB2140D9-60F3-4638-96F2-908413FA8C0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992685" y="24527513"/>
            <a:ext cx="3435449" cy="3446219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C1B32B10-F6CB-4D43-9530-E70E57E3B6E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025889" y="22632264"/>
            <a:ext cx="2346256" cy="4682757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D2DC9F68-AB72-4F88-A517-59F5792D4B8A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9991910" y="29634929"/>
            <a:ext cx="2196276" cy="4863726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DBE25159-24A7-4E7E-909A-8FEBC403090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647456" y="35636367"/>
            <a:ext cx="6908916" cy="548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62B6404D-138D-437D-90E7-45CB5AB1C4B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3774430" y="29876420"/>
            <a:ext cx="3763493" cy="4446711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DBC76470-A52E-4FFF-B92B-E8DF8937751E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1756737" y="35892772"/>
            <a:ext cx="3880140" cy="307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Textfeld 59">
            <a:extLst>
              <a:ext uri="{FF2B5EF4-FFF2-40B4-BE49-F238E27FC236}">
                <a16:creationId xmlns:a16="http://schemas.microsoft.com/office/drawing/2014/main" id="{53A63E48-AAD2-407B-864F-81095D3ED90F}"/>
              </a:ext>
            </a:extLst>
          </p:cNvPr>
          <p:cNvSpPr txBox="1"/>
          <p:nvPr userDrawn="1"/>
        </p:nvSpPr>
        <p:spPr>
          <a:xfrm>
            <a:off x="17771664" y="23573225"/>
            <a:ext cx="3817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/>
              <a:t>Essen am Tisch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F725085-73CE-46F5-8D92-5AEBAAB4E770}"/>
              </a:ext>
            </a:extLst>
          </p:cNvPr>
          <p:cNvSpPr txBox="1"/>
          <p:nvPr userDrawn="1"/>
        </p:nvSpPr>
        <p:spPr>
          <a:xfrm>
            <a:off x="23421955" y="26875053"/>
            <a:ext cx="49805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/>
              <a:t>Spazieren im Gang oder Draussen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64CE85AB-F834-407C-9BD5-7BD7D2FBB4FE}"/>
              </a:ext>
            </a:extLst>
          </p:cNvPr>
          <p:cNvSpPr txBox="1"/>
          <p:nvPr userDrawn="1"/>
        </p:nvSpPr>
        <p:spPr>
          <a:xfrm>
            <a:off x="1738301" y="27184859"/>
            <a:ext cx="417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/>
              <a:t>Eigene Kleider anziehen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33C0D46B-5863-4A1B-925D-25E07AE68B6B}"/>
              </a:ext>
            </a:extLst>
          </p:cNvPr>
          <p:cNvSpPr txBox="1"/>
          <p:nvPr userDrawn="1"/>
        </p:nvSpPr>
        <p:spPr>
          <a:xfrm>
            <a:off x="11819812" y="25810792"/>
            <a:ext cx="56945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/>
              <a:t>Viel Zeit ausserhalb des Bettes verbringen und den Besuch im  Sitzen empfangen</a:t>
            </a:r>
          </a:p>
        </p:txBody>
      </p:sp>
      <p:sp>
        <p:nvSpPr>
          <p:cNvPr id="1024" name="Textfeld 1023">
            <a:extLst>
              <a:ext uri="{FF2B5EF4-FFF2-40B4-BE49-F238E27FC236}">
                <a16:creationId xmlns:a16="http://schemas.microsoft.com/office/drawing/2014/main" id="{1DF44354-DDCA-4E98-B23F-876F4EE30EF1}"/>
              </a:ext>
            </a:extLst>
          </p:cNvPr>
          <p:cNvSpPr txBox="1"/>
          <p:nvPr userDrawn="1"/>
        </p:nvSpPr>
        <p:spPr>
          <a:xfrm>
            <a:off x="5699338" y="23166171"/>
            <a:ext cx="5274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b="1" dirty="0"/>
              <a:t>Auf die Toilette gehen</a:t>
            </a:r>
          </a:p>
        </p:txBody>
      </p:sp>
      <p:pic>
        <p:nvPicPr>
          <p:cNvPr id="1025" name="Grafik 1024">
            <a:extLst>
              <a:ext uri="{FF2B5EF4-FFF2-40B4-BE49-F238E27FC236}">
                <a16:creationId xmlns:a16="http://schemas.microsoft.com/office/drawing/2014/main" id="{999C4395-4D08-499E-9FD1-2AF4D02346DD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622724" y="23195561"/>
            <a:ext cx="4597930" cy="3237709"/>
          </a:xfrm>
          <a:prstGeom prst="rect">
            <a:avLst/>
          </a:prstGeom>
        </p:spPr>
      </p:pic>
      <p:pic>
        <p:nvPicPr>
          <p:cNvPr id="59" name="Grafik 58" descr="Zurück mit einfarbiger Füllung">
            <a:extLst>
              <a:ext uri="{FF2B5EF4-FFF2-40B4-BE49-F238E27FC236}">
                <a16:creationId xmlns:a16="http://schemas.microsoft.com/office/drawing/2014/main" id="{54784541-2F4D-4A08-81AC-9322779077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52160">
            <a:off x="19216777" y="35887202"/>
            <a:ext cx="3088981" cy="3088981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5C037EB8-BE9D-4473-9C9A-FFBF3F868DA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732" y="441023"/>
            <a:ext cx="2951524" cy="1876188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69B348AE-7F4A-4E86-8C6D-C0E80BC42A41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364" y="41977412"/>
            <a:ext cx="3025496" cy="54008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0E81499-09ED-4CCF-9496-AFF03F3C44F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36" y="41462300"/>
            <a:ext cx="3599688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9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02A1CC-7EFD-47CC-8F11-1D0D0F96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75FD90-E188-423F-BDA5-FA47A0C62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02618A-3C44-4537-83E0-02B7B9F4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E126E7-8216-48B0-8F0D-3D1AC4880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2F69B8-1963-4BCC-8599-F64A2D78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074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B8F7D-DE2D-4DDB-B3AB-EC55E31E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653" y="10671222"/>
            <a:ext cx="26112371" cy="17805173"/>
          </a:xfrm>
        </p:spPr>
        <p:txBody>
          <a:bodyPr anchor="b"/>
          <a:lstStyle>
            <a:lvl1pPr>
              <a:defRPr sz="14899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9CD5B-ADA0-4600-8580-624446650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5653" y="28644839"/>
            <a:ext cx="26112371" cy="9363320"/>
          </a:xfrm>
        </p:spPr>
        <p:txBody>
          <a:bodyPr/>
          <a:lstStyle>
            <a:lvl1pPr marL="0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1pPr>
            <a:lvl2pPr marL="1135319" indent="0">
              <a:buNone/>
              <a:defRPr sz="4966">
                <a:solidFill>
                  <a:schemeClr val="tx1">
                    <a:tint val="75000"/>
                  </a:schemeClr>
                </a:solidFill>
              </a:defRPr>
            </a:lvl2pPr>
            <a:lvl3pPr marL="2270638" indent="0">
              <a:buNone/>
              <a:defRPr sz="4470">
                <a:solidFill>
                  <a:schemeClr val="tx1">
                    <a:tint val="75000"/>
                  </a:schemeClr>
                </a:solidFill>
              </a:defRPr>
            </a:lvl3pPr>
            <a:lvl4pPr marL="3405957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4pPr>
            <a:lvl5pPr marL="4541276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5pPr>
            <a:lvl6pPr marL="5676595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6pPr>
            <a:lvl7pPr marL="6811914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7pPr>
            <a:lvl8pPr marL="7947233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8pPr>
            <a:lvl9pPr marL="9082552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F75BC3-DAFE-4D8D-995D-F689EF77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EE3FD0-0EC8-47AC-8D8A-DB86899D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17A42C-F8C1-4EF1-A157-525D51D8A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976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A5D8F-726E-4B1F-AC3E-962C1931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9E48B4-FA4E-454A-A794-A18628069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F0430C-650D-4969-91E1-6BBC7AB0D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37F940-2619-4F6D-953F-5917D181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6BF0EC-AB9F-4B5F-AD4D-BD95C9A7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FC1F63-D692-46A1-954A-4081E4E0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322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B76B2-C71A-438B-9D7F-0B75A2B6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4" y="2278907"/>
            <a:ext cx="26112371" cy="82734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43EC88-7FB0-403D-82ED-8BC3F3CEF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5365" y="10492870"/>
            <a:ext cx="12807833" cy="5142393"/>
          </a:xfrm>
        </p:spPr>
        <p:txBody>
          <a:bodyPr anchor="b"/>
          <a:lstStyle>
            <a:lvl1pPr marL="0" indent="0">
              <a:buNone/>
              <a:defRPr sz="5960" b="1"/>
            </a:lvl1pPr>
            <a:lvl2pPr marL="1135319" indent="0">
              <a:buNone/>
              <a:defRPr sz="4966" b="1"/>
            </a:lvl2pPr>
            <a:lvl3pPr marL="2270638" indent="0">
              <a:buNone/>
              <a:defRPr sz="4470" b="1"/>
            </a:lvl3pPr>
            <a:lvl4pPr marL="3405957" indent="0">
              <a:buNone/>
              <a:defRPr sz="3973" b="1"/>
            </a:lvl4pPr>
            <a:lvl5pPr marL="4541276" indent="0">
              <a:buNone/>
              <a:defRPr sz="3973" b="1"/>
            </a:lvl5pPr>
            <a:lvl6pPr marL="5676595" indent="0">
              <a:buNone/>
              <a:defRPr sz="3973" b="1"/>
            </a:lvl6pPr>
            <a:lvl7pPr marL="6811914" indent="0">
              <a:buNone/>
              <a:defRPr sz="3973" b="1"/>
            </a:lvl7pPr>
            <a:lvl8pPr marL="7947233" indent="0">
              <a:buNone/>
              <a:defRPr sz="3973" b="1"/>
            </a:lvl8pPr>
            <a:lvl9pPr marL="9082552" indent="0">
              <a:buNone/>
              <a:defRPr sz="397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324DAB-E649-4F67-81A6-169107A90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85365" y="15635264"/>
            <a:ext cx="12807833" cy="2299711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8F2A96-FD5E-406C-9CD3-5EDF883FC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326827" y="10492870"/>
            <a:ext cx="12870909" cy="5142393"/>
          </a:xfrm>
        </p:spPr>
        <p:txBody>
          <a:bodyPr anchor="b"/>
          <a:lstStyle>
            <a:lvl1pPr marL="0" indent="0">
              <a:buNone/>
              <a:defRPr sz="5960" b="1"/>
            </a:lvl1pPr>
            <a:lvl2pPr marL="1135319" indent="0">
              <a:buNone/>
              <a:defRPr sz="4966" b="1"/>
            </a:lvl2pPr>
            <a:lvl3pPr marL="2270638" indent="0">
              <a:buNone/>
              <a:defRPr sz="4470" b="1"/>
            </a:lvl3pPr>
            <a:lvl4pPr marL="3405957" indent="0">
              <a:buNone/>
              <a:defRPr sz="3973" b="1"/>
            </a:lvl4pPr>
            <a:lvl5pPr marL="4541276" indent="0">
              <a:buNone/>
              <a:defRPr sz="3973" b="1"/>
            </a:lvl5pPr>
            <a:lvl6pPr marL="5676595" indent="0">
              <a:buNone/>
              <a:defRPr sz="3973" b="1"/>
            </a:lvl6pPr>
            <a:lvl7pPr marL="6811914" indent="0">
              <a:buNone/>
              <a:defRPr sz="3973" b="1"/>
            </a:lvl7pPr>
            <a:lvl8pPr marL="7947233" indent="0">
              <a:buNone/>
              <a:defRPr sz="3973" b="1"/>
            </a:lvl8pPr>
            <a:lvl9pPr marL="9082552" indent="0">
              <a:buNone/>
              <a:defRPr sz="397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4983B6D-990C-4E6A-92CB-99E2D1119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326827" y="15635264"/>
            <a:ext cx="12870909" cy="2299711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B60C0CB-F37E-4983-A562-B433E798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4A8C9E6-8CF1-46C4-8618-E8D740F0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07273F-698C-4166-8FD2-6910029E1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55675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22101-811D-4420-A242-AE8DA67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B51A8A-9552-4A1C-AA19-B6B63DCA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2DAD20-1F35-4190-ADD5-D08DA080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6A1027-5FDE-47C5-9227-CAF6C8C0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672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7F8A66-0E17-4C9B-B2A2-94E6E881B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3F7887-9818-4E15-AD49-EB0BBE090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AD6D8E-AF38-49CF-A931-5D1B668C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856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8DEAF-9F19-41D6-88DE-B2059B60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6" y="2853584"/>
            <a:ext cx="9764543" cy="9987545"/>
          </a:xfrm>
        </p:spPr>
        <p:txBody>
          <a:bodyPr anchor="b"/>
          <a:lstStyle>
            <a:lvl1pPr>
              <a:defRPr sz="7946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D6D093-1646-44EE-BE27-3512201B1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0909" y="6162952"/>
            <a:ext cx="15326827" cy="30418415"/>
          </a:xfrm>
        </p:spPr>
        <p:txBody>
          <a:bodyPr/>
          <a:lstStyle>
            <a:lvl1pPr>
              <a:defRPr sz="7946"/>
            </a:lvl1pPr>
            <a:lvl2pPr>
              <a:defRPr sz="6953"/>
            </a:lvl2pPr>
            <a:lvl3pPr>
              <a:defRPr sz="5960"/>
            </a:lvl3pPr>
            <a:lvl4pPr>
              <a:defRPr sz="4966"/>
            </a:lvl4pPr>
            <a:lvl5pPr>
              <a:defRPr sz="4966"/>
            </a:lvl5pPr>
            <a:lvl6pPr>
              <a:defRPr sz="4966"/>
            </a:lvl6pPr>
            <a:lvl7pPr>
              <a:defRPr sz="4966"/>
            </a:lvl7pPr>
            <a:lvl8pPr>
              <a:defRPr sz="4966"/>
            </a:lvl8pPr>
            <a:lvl9pPr>
              <a:defRPr sz="4966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698898-D967-44E8-B508-D0623E38C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366" y="12841129"/>
            <a:ext cx="9764543" cy="23789780"/>
          </a:xfrm>
        </p:spPr>
        <p:txBody>
          <a:bodyPr/>
          <a:lstStyle>
            <a:lvl1pPr marL="0" indent="0">
              <a:buNone/>
              <a:defRPr sz="3973"/>
            </a:lvl1pPr>
            <a:lvl2pPr marL="1135319" indent="0">
              <a:buNone/>
              <a:defRPr sz="3476"/>
            </a:lvl2pPr>
            <a:lvl3pPr marL="2270638" indent="0">
              <a:buNone/>
              <a:defRPr sz="2980"/>
            </a:lvl3pPr>
            <a:lvl4pPr marL="3405957" indent="0">
              <a:buNone/>
              <a:defRPr sz="2483"/>
            </a:lvl4pPr>
            <a:lvl5pPr marL="4541276" indent="0">
              <a:buNone/>
              <a:defRPr sz="2483"/>
            </a:lvl5pPr>
            <a:lvl6pPr marL="5676595" indent="0">
              <a:buNone/>
              <a:defRPr sz="2483"/>
            </a:lvl6pPr>
            <a:lvl7pPr marL="6811914" indent="0">
              <a:buNone/>
              <a:defRPr sz="2483"/>
            </a:lvl7pPr>
            <a:lvl8pPr marL="7947233" indent="0">
              <a:buNone/>
              <a:defRPr sz="2483"/>
            </a:lvl8pPr>
            <a:lvl9pPr marL="9082552" indent="0">
              <a:buNone/>
              <a:defRPr sz="248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731CDC7-02AA-4289-99FE-2DD9C7D0C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2EB0FA-D084-4816-985A-2432B602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C77C25-96E5-4159-954F-40E5BDAD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0108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824B87-B66C-478F-91D5-015E9D13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66" y="2853584"/>
            <a:ext cx="9764543" cy="9987545"/>
          </a:xfrm>
        </p:spPr>
        <p:txBody>
          <a:bodyPr anchor="b"/>
          <a:lstStyle>
            <a:lvl1pPr>
              <a:defRPr sz="7946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5C8B08-FE49-4002-AAD6-DB2F74A97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870909" y="6162952"/>
            <a:ext cx="15326827" cy="30418415"/>
          </a:xfrm>
        </p:spPr>
        <p:txBody>
          <a:bodyPr/>
          <a:lstStyle>
            <a:lvl1pPr marL="0" indent="0">
              <a:buNone/>
              <a:defRPr sz="7946"/>
            </a:lvl1pPr>
            <a:lvl2pPr marL="1135319" indent="0">
              <a:buNone/>
              <a:defRPr sz="6953"/>
            </a:lvl2pPr>
            <a:lvl3pPr marL="2270638" indent="0">
              <a:buNone/>
              <a:defRPr sz="5960"/>
            </a:lvl3pPr>
            <a:lvl4pPr marL="3405957" indent="0">
              <a:buNone/>
              <a:defRPr sz="4966"/>
            </a:lvl4pPr>
            <a:lvl5pPr marL="4541276" indent="0">
              <a:buNone/>
              <a:defRPr sz="4966"/>
            </a:lvl5pPr>
            <a:lvl6pPr marL="5676595" indent="0">
              <a:buNone/>
              <a:defRPr sz="4966"/>
            </a:lvl6pPr>
            <a:lvl7pPr marL="6811914" indent="0">
              <a:buNone/>
              <a:defRPr sz="4966"/>
            </a:lvl7pPr>
            <a:lvl8pPr marL="7947233" indent="0">
              <a:buNone/>
              <a:defRPr sz="4966"/>
            </a:lvl8pPr>
            <a:lvl9pPr marL="9082552" indent="0">
              <a:buNone/>
              <a:defRPr sz="4966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438C62-8917-426E-B638-D4F6BE956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366" y="12841129"/>
            <a:ext cx="9764543" cy="23789780"/>
          </a:xfrm>
        </p:spPr>
        <p:txBody>
          <a:bodyPr/>
          <a:lstStyle>
            <a:lvl1pPr marL="0" indent="0">
              <a:buNone/>
              <a:defRPr sz="3973"/>
            </a:lvl1pPr>
            <a:lvl2pPr marL="1135319" indent="0">
              <a:buNone/>
              <a:defRPr sz="3476"/>
            </a:lvl2pPr>
            <a:lvl3pPr marL="2270638" indent="0">
              <a:buNone/>
              <a:defRPr sz="2980"/>
            </a:lvl3pPr>
            <a:lvl4pPr marL="3405957" indent="0">
              <a:buNone/>
              <a:defRPr sz="2483"/>
            </a:lvl4pPr>
            <a:lvl5pPr marL="4541276" indent="0">
              <a:buNone/>
              <a:defRPr sz="2483"/>
            </a:lvl5pPr>
            <a:lvl6pPr marL="5676595" indent="0">
              <a:buNone/>
              <a:defRPr sz="2483"/>
            </a:lvl6pPr>
            <a:lvl7pPr marL="6811914" indent="0">
              <a:buNone/>
              <a:defRPr sz="2483"/>
            </a:lvl7pPr>
            <a:lvl8pPr marL="7947233" indent="0">
              <a:buNone/>
              <a:defRPr sz="2483"/>
            </a:lvl8pPr>
            <a:lvl9pPr marL="9082552" indent="0">
              <a:buNone/>
              <a:defRPr sz="248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48EDF0-18FA-4B71-923C-9ABE52EA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875F1A2-63F4-41B0-85F2-62691D2E2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4D5D3C-0BAC-498C-80BE-19B2644D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27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lumMod val="50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6E07FE2-4750-400D-B692-3384D093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421" y="2278907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165DD3-6CEE-476A-9957-FC5E75DF5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41F292-2B77-46EA-BDC5-A08477B1D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81421" y="39672750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2196E-6900-47CB-BEE1-85F71DC35D99}" type="datetimeFigureOut">
              <a:rPr lang="de-CH" smtClean="0"/>
              <a:t>20.07.2022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43C7-AFCE-4F9E-8EE5-004DACFF7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28665" y="39672750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ACC05E-8B9A-4385-93F6-D7E406919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381869" y="39672750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A0D6D-3D2B-44AA-9AA2-16CA4059AAFD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0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2270638" rtl="0" eaLnBrk="1" latinLnBrk="0" hangingPunct="1">
        <a:lnSpc>
          <a:spcPct val="90000"/>
        </a:lnSpc>
        <a:spcBef>
          <a:spcPct val="0"/>
        </a:spcBef>
        <a:buNone/>
        <a:defRPr sz="10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660" indent="-567660" algn="l" defTabSz="2270638" rtl="0" eaLnBrk="1" latinLnBrk="0" hangingPunct="1">
        <a:lnSpc>
          <a:spcPct val="90000"/>
        </a:lnSpc>
        <a:spcBef>
          <a:spcPts val="2483"/>
        </a:spcBef>
        <a:buFont typeface="Arial" panose="020B0604020202020204" pitchFamily="34" charset="0"/>
        <a:buChar char="•"/>
        <a:defRPr sz="6953" kern="1200">
          <a:solidFill>
            <a:schemeClr val="tx1"/>
          </a:solidFill>
          <a:latin typeface="+mn-lt"/>
          <a:ea typeface="+mn-ea"/>
          <a:cs typeface="+mn-cs"/>
        </a:defRPr>
      </a:lvl1pPr>
      <a:lvl2pPr marL="1702979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2838298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966" kern="1200">
          <a:solidFill>
            <a:schemeClr val="tx1"/>
          </a:solidFill>
          <a:latin typeface="+mn-lt"/>
          <a:ea typeface="+mn-ea"/>
          <a:cs typeface="+mn-cs"/>
        </a:defRPr>
      </a:lvl3pPr>
      <a:lvl4pPr marL="3973617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5108936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6244255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7379574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8514893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650212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135319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2pPr>
      <a:lvl3pPr marL="2270638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3pPr>
      <a:lvl4pPr marL="3405957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4541276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5676595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6811914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7947233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082552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28B9B77-68B3-407E-A114-0959F4AD0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1" y="2201601"/>
            <a:ext cx="21061994" cy="2310398"/>
          </a:xfrm>
        </p:spPr>
        <p:txBody>
          <a:bodyPr/>
          <a:lstStyle/>
          <a:p>
            <a:r>
              <a:rPr lang="de-CH" dirty="0"/>
              <a:t>Bewegung im Spital ist wichtig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948F76-AC7C-A9D9-4B2F-56AC3819BA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6" y="913022"/>
            <a:ext cx="2828644" cy="359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10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</Words>
  <Application>Microsoft Office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</vt:lpstr>
      <vt:lpstr>Bewegung im Spital ist wichtig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Manuela Strässle</dc:creator>
  <cp:lastModifiedBy>Baschung Pierrette</cp:lastModifiedBy>
  <cp:revision>37</cp:revision>
  <cp:lastPrinted>2021-10-12T10:13:06Z</cp:lastPrinted>
  <dcterms:created xsi:type="dcterms:W3CDTF">2021-05-19T10:29:52Z</dcterms:created>
  <dcterms:modified xsi:type="dcterms:W3CDTF">2022-07-20T09:17:02Z</dcterms:modified>
</cp:coreProperties>
</file>