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8" r:id="rId5"/>
    <p:sldId id="259" r:id="rId6"/>
  </p:sldIdLst>
  <p:sldSz cx="21374100" cy="15113000"/>
  <p:notesSz cx="6858000" cy="9144000"/>
  <p:embeddedFontLst>
    <p:embeddedFont>
      <p:font typeface="Archivo" panose="020B0604020202020204" charset="0"/>
      <p:regular r:id="rId7"/>
    </p:embeddedFont>
    <p:embeddedFont>
      <p:font typeface="Archivo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6" d="100"/>
          <a:sy n="36" d="100"/>
        </p:scale>
        <p:origin x="1416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211982" y="4154729"/>
            <a:ext cx="2879297" cy="1137067"/>
            <a:chOff x="0" y="0"/>
            <a:chExt cx="2058183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A5F5A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11982" y="5360167"/>
            <a:ext cx="2879297" cy="1137067"/>
            <a:chOff x="0" y="0"/>
            <a:chExt cx="2058183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B4D796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211982" y="6568416"/>
            <a:ext cx="2879297" cy="1137067"/>
            <a:chOff x="0" y="0"/>
            <a:chExt cx="2058183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C7DFB0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2211982" y="7778422"/>
            <a:ext cx="2879297" cy="1137067"/>
            <a:chOff x="0" y="0"/>
            <a:chExt cx="2058183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DBEAC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2211982" y="8988429"/>
            <a:ext cx="2879297" cy="1137067"/>
            <a:chOff x="0" y="0"/>
            <a:chExt cx="2058183" cy="8128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2F0B2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211982" y="10198436"/>
            <a:ext cx="2879297" cy="1135309"/>
            <a:chOff x="0" y="0"/>
            <a:chExt cx="2058183" cy="8115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058183" cy="811543"/>
            </a:xfrm>
            <a:custGeom>
              <a:avLst/>
              <a:gdLst/>
              <a:ahLst/>
              <a:cxnLst/>
              <a:rect l="l" t="t" r="r" b="b"/>
              <a:pathLst>
                <a:path w="2058183" h="811543">
                  <a:moveTo>
                    <a:pt x="0" y="0"/>
                  </a:moveTo>
                  <a:lnTo>
                    <a:pt x="2058183" y="0"/>
                  </a:lnTo>
                  <a:lnTo>
                    <a:pt x="2058183" y="811543"/>
                  </a:lnTo>
                  <a:lnTo>
                    <a:pt x="0" y="811543"/>
                  </a:lnTo>
                  <a:close/>
                </a:path>
              </a:pathLst>
            </a:custGeom>
            <a:solidFill>
              <a:srgbClr val="F4C69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2058183" cy="849643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074915" y="4154729"/>
            <a:ext cx="1137067" cy="1137067"/>
            <a:chOff x="0" y="0"/>
            <a:chExt cx="812800" cy="8128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A5F5A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074915" y="5360167"/>
            <a:ext cx="1137067" cy="1137067"/>
            <a:chOff x="0" y="0"/>
            <a:chExt cx="812800" cy="8128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B4D796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074915" y="6568416"/>
            <a:ext cx="1137067" cy="1137067"/>
            <a:chOff x="0" y="0"/>
            <a:chExt cx="812800" cy="8128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C7DFB0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074915" y="7776664"/>
            <a:ext cx="1137067" cy="1137067"/>
            <a:chOff x="0" y="0"/>
            <a:chExt cx="812800" cy="8128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DBEAC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074915" y="8986671"/>
            <a:ext cx="1137067" cy="1137067"/>
            <a:chOff x="0" y="0"/>
            <a:chExt cx="812800" cy="8128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2F0B2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074915" y="10196678"/>
            <a:ext cx="1137067" cy="1137067"/>
            <a:chOff x="0" y="0"/>
            <a:chExt cx="812800" cy="8128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4C69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2211982" y="11406684"/>
            <a:ext cx="2879297" cy="1137067"/>
            <a:chOff x="0" y="0"/>
            <a:chExt cx="2058183" cy="8128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B97D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2526473" y="12616691"/>
            <a:ext cx="2564805" cy="1135309"/>
            <a:chOff x="0" y="0"/>
            <a:chExt cx="1833378" cy="81154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1833378" cy="811543"/>
            </a:xfrm>
            <a:custGeom>
              <a:avLst/>
              <a:gdLst/>
              <a:ahLst/>
              <a:cxnLst/>
              <a:rect l="l" t="t" r="r" b="b"/>
              <a:pathLst>
                <a:path w="1833378" h="811543">
                  <a:moveTo>
                    <a:pt x="0" y="0"/>
                  </a:moveTo>
                  <a:lnTo>
                    <a:pt x="1833378" y="0"/>
                  </a:lnTo>
                  <a:lnTo>
                    <a:pt x="1833378" y="811543"/>
                  </a:lnTo>
                  <a:lnTo>
                    <a:pt x="0" y="811543"/>
                  </a:lnTo>
                  <a:close/>
                </a:path>
              </a:pathLst>
            </a:custGeom>
            <a:solidFill>
              <a:srgbClr val="9B233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38100"/>
              <a:ext cx="1833378" cy="849643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1054977" y="11404926"/>
            <a:ext cx="1157004" cy="1137067"/>
            <a:chOff x="0" y="0"/>
            <a:chExt cx="827051" cy="812800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827051" cy="812800"/>
            </a:xfrm>
            <a:custGeom>
              <a:avLst/>
              <a:gdLst/>
              <a:ahLst/>
              <a:cxnLst/>
              <a:rect l="l" t="t" r="r" b="b"/>
              <a:pathLst>
                <a:path w="827051" h="812800">
                  <a:moveTo>
                    <a:pt x="0" y="0"/>
                  </a:moveTo>
                  <a:lnTo>
                    <a:pt x="827051" y="0"/>
                  </a:lnTo>
                  <a:lnTo>
                    <a:pt x="827051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B97D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827051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054977" y="12614933"/>
            <a:ext cx="1177873" cy="1137067"/>
            <a:chOff x="0" y="0"/>
            <a:chExt cx="841969" cy="812800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841969" cy="812800"/>
            </a:xfrm>
            <a:custGeom>
              <a:avLst/>
              <a:gdLst/>
              <a:ahLst/>
              <a:cxnLst/>
              <a:rect l="l" t="t" r="r" b="b"/>
              <a:pathLst>
                <a:path w="841969" h="812800">
                  <a:moveTo>
                    <a:pt x="0" y="0"/>
                  </a:moveTo>
                  <a:lnTo>
                    <a:pt x="841969" y="0"/>
                  </a:lnTo>
                  <a:lnTo>
                    <a:pt x="841969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9B233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38100"/>
              <a:ext cx="841969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sp>
        <p:nvSpPr>
          <p:cNvPr id="50" name="Freeform 50"/>
          <p:cNvSpPr/>
          <p:nvPr/>
        </p:nvSpPr>
        <p:spPr>
          <a:xfrm>
            <a:off x="1435150" y="7909968"/>
            <a:ext cx="416596" cy="873977"/>
          </a:xfrm>
          <a:custGeom>
            <a:avLst/>
            <a:gdLst/>
            <a:ahLst/>
            <a:cxnLst/>
            <a:rect l="l" t="t" r="r" b="b"/>
            <a:pathLst>
              <a:path w="416596" h="873977">
                <a:moveTo>
                  <a:pt x="0" y="0"/>
                </a:moveTo>
                <a:lnTo>
                  <a:pt x="416596" y="0"/>
                </a:lnTo>
                <a:lnTo>
                  <a:pt x="416596" y="873976"/>
                </a:lnTo>
                <a:lnTo>
                  <a:pt x="0" y="8739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1" name="Freeform 51"/>
          <p:cNvSpPr/>
          <p:nvPr/>
        </p:nvSpPr>
        <p:spPr>
          <a:xfrm>
            <a:off x="1211738" y="5488890"/>
            <a:ext cx="823546" cy="879622"/>
          </a:xfrm>
          <a:custGeom>
            <a:avLst/>
            <a:gdLst/>
            <a:ahLst/>
            <a:cxnLst/>
            <a:rect l="l" t="t" r="r" b="b"/>
            <a:pathLst>
              <a:path w="823546" h="879622">
                <a:moveTo>
                  <a:pt x="0" y="0"/>
                </a:moveTo>
                <a:lnTo>
                  <a:pt x="823546" y="0"/>
                </a:lnTo>
                <a:lnTo>
                  <a:pt x="823546" y="879622"/>
                </a:lnTo>
                <a:lnTo>
                  <a:pt x="0" y="8796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2" name="Freeform 52"/>
          <p:cNvSpPr/>
          <p:nvPr/>
        </p:nvSpPr>
        <p:spPr>
          <a:xfrm>
            <a:off x="1270541" y="4290359"/>
            <a:ext cx="806724" cy="869784"/>
          </a:xfrm>
          <a:custGeom>
            <a:avLst/>
            <a:gdLst/>
            <a:ahLst/>
            <a:cxnLst/>
            <a:rect l="l" t="t" r="r" b="b"/>
            <a:pathLst>
              <a:path w="806724" h="869784">
                <a:moveTo>
                  <a:pt x="0" y="0"/>
                </a:moveTo>
                <a:lnTo>
                  <a:pt x="806725" y="0"/>
                </a:lnTo>
                <a:lnTo>
                  <a:pt x="806725" y="869783"/>
                </a:lnTo>
                <a:lnTo>
                  <a:pt x="0" y="86978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3" name="Freeform 53"/>
          <p:cNvSpPr/>
          <p:nvPr/>
        </p:nvSpPr>
        <p:spPr>
          <a:xfrm flipH="1">
            <a:off x="1211738" y="10394374"/>
            <a:ext cx="845591" cy="756804"/>
          </a:xfrm>
          <a:custGeom>
            <a:avLst/>
            <a:gdLst/>
            <a:ahLst/>
            <a:cxnLst/>
            <a:rect l="l" t="t" r="r" b="b"/>
            <a:pathLst>
              <a:path w="845591" h="756804">
                <a:moveTo>
                  <a:pt x="845590" y="0"/>
                </a:moveTo>
                <a:lnTo>
                  <a:pt x="0" y="0"/>
                </a:lnTo>
                <a:lnTo>
                  <a:pt x="0" y="756803"/>
                </a:lnTo>
                <a:lnTo>
                  <a:pt x="845590" y="756803"/>
                </a:lnTo>
                <a:lnTo>
                  <a:pt x="84559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4" name="Freeform 54"/>
          <p:cNvSpPr/>
          <p:nvPr/>
        </p:nvSpPr>
        <p:spPr>
          <a:xfrm flipH="1">
            <a:off x="1139072" y="12911866"/>
            <a:ext cx="928792" cy="693111"/>
          </a:xfrm>
          <a:custGeom>
            <a:avLst/>
            <a:gdLst/>
            <a:ahLst/>
            <a:cxnLst/>
            <a:rect l="l" t="t" r="r" b="b"/>
            <a:pathLst>
              <a:path w="928792" h="693111">
                <a:moveTo>
                  <a:pt x="928792" y="0"/>
                </a:moveTo>
                <a:lnTo>
                  <a:pt x="0" y="0"/>
                </a:lnTo>
                <a:lnTo>
                  <a:pt x="0" y="693111"/>
                </a:lnTo>
                <a:lnTo>
                  <a:pt x="928792" y="693111"/>
                </a:lnTo>
                <a:lnTo>
                  <a:pt x="928792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grpSp>
        <p:nvGrpSpPr>
          <p:cNvPr id="55" name="Group 55"/>
          <p:cNvGrpSpPr/>
          <p:nvPr/>
        </p:nvGrpSpPr>
        <p:grpSpPr>
          <a:xfrm rot="-5400000">
            <a:off x="-3240598" y="7391492"/>
            <a:ext cx="11213376" cy="1507639"/>
            <a:chOff x="0" y="0"/>
            <a:chExt cx="3878829" cy="521509"/>
          </a:xfrm>
        </p:grpSpPr>
        <p:sp>
          <p:nvSpPr>
            <p:cNvPr id="56" name="Freeform 56"/>
            <p:cNvSpPr/>
            <p:nvPr/>
          </p:nvSpPr>
          <p:spPr>
            <a:xfrm>
              <a:off x="0" y="0"/>
              <a:ext cx="3878829" cy="521509"/>
            </a:xfrm>
            <a:custGeom>
              <a:avLst/>
              <a:gdLst/>
              <a:ahLst/>
              <a:cxnLst/>
              <a:rect l="l" t="t" r="r" b="b"/>
              <a:pathLst>
                <a:path w="3878829" h="521509">
                  <a:moveTo>
                    <a:pt x="3878829" y="260754"/>
                  </a:moveTo>
                  <a:lnTo>
                    <a:pt x="3472429" y="0"/>
                  </a:lnTo>
                  <a:lnTo>
                    <a:pt x="3472429" y="203200"/>
                  </a:lnTo>
                  <a:lnTo>
                    <a:pt x="0" y="203200"/>
                  </a:lnTo>
                  <a:lnTo>
                    <a:pt x="0" y="318309"/>
                  </a:lnTo>
                  <a:lnTo>
                    <a:pt x="3472429" y="318309"/>
                  </a:lnTo>
                  <a:lnTo>
                    <a:pt x="3472429" y="521509"/>
                  </a:lnTo>
                  <a:lnTo>
                    <a:pt x="3878829" y="260754"/>
                  </a:lnTo>
                  <a:close/>
                </a:path>
              </a:pathLst>
            </a:custGeom>
            <a:solidFill>
              <a:srgbClr val="D3C9D3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57" name="TextBox 57"/>
            <p:cNvSpPr txBox="1"/>
            <p:nvPr/>
          </p:nvSpPr>
          <p:spPr>
            <a:xfrm>
              <a:off x="0" y="155575"/>
              <a:ext cx="3777229" cy="162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93"/>
                </a:lnSpc>
              </a:pPr>
              <a:endParaRPr/>
            </a:p>
          </p:txBody>
        </p:sp>
      </p:grpSp>
      <p:sp>
        <p:nvSpPr>
          <p:cNvPr id="58" name="AutoShape 58"/>
          <p:cNvSpPr/>
          <p:nvPr/>
        </p:nvSpPr>
        <p:spPr>
          <a:xfrm>
            <a:off x="6574089" y="2353761"/>
            <a:ext cx="4895872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59" name="AutoShape 59"/>
          <p:cNvSpPr/>
          <p:nvPr/>
        </p:nvSpPr>
        <p:spPr>
          <a:xfrm>
            <a:off x="13725172" y="2353761"/>
            <a:ext cx="1987172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60" name="Freeform 60"/>
          <p:cNvSpPr/>
          <p:nvPr/>
        </p:nvSpPr>
        <p:spPr>
          <a:xfrm>
            <a:off x="1352103" y="6639597"/>
            <a:ext cx="502730" cy="932421"/>
          </a:xfrm>
          <a:custGeom>
            <a:avLst/>
            <a:gdLst/>
            <a:ahLst/>
            <a:cxnLst/>
            <a:rect l="l" t="t" r="r" b="b"/>
            <a:pathLst>
              <a:path w="502730" h="932421">
                <a:moveTo>
                  <a:pt x="0" y="0"/>
                </a:moveTo>
                <a:lnTo>
                  <a:pt x="502730" y="0"/>
                </a:lnTo>
                <a:lnTo>
                  <a:pt x="502730" y="932421"/>
                </a:lnTo>
                <a:lnTo>
                  <a:pt x="0" y="93242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1" name="Freeform 61"/>
          <p:cNvSpPr/>
          <p:nvPr/>
        </p:nvSpPr>
        <p:spPr>
          <a:xfrm rot="386405" flipH="1">
            <a:off x="1315687" y="11562237"/>
            <a:ext cx="615648" cy="494571"/>
          </a:xfrm>
          <a:custGeom>
            <a:avLst/>
            <a:gdLst/>
            <a:ahLst/>
            <a:cxnLst/>
            <a:rect l="l" t="t" r="r" b="b"/>
            <a:pathLst>
              <a:path w="615648" h="494571">
                <a:moveTo>
                  <a:pt x="615648" y="0"/>
                </a:moveTo>
                <a:lnTo>
                  <a:pt x="0" y="0"/>
                </a:lnTo>
                <a:lnTo>
                  <a:pt x="0" y="494571"/>
                </a:lnTo>
                <a:lnTo>
                  <a:pt x="615648" y="494571"/>
                </a:lnTo>
                <a:lnTo>
                  <a:pt x="615648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2" name="Freeform 62"/>
          <p:cNvSpPr/>
          <p:nvPr/>
        </p:nvSpPr>
        <p:spPr>
          <a:xfrm>
            <a:off x="1162316" y="11778486"/>
            <a:ext cx="922389" cy="576493"/>
          </a:xfrm>
          <a:custGeom>
            <a:avLst/>
            <a:gdLst/>
            <a:ahLst/>
            <a:cxnLst/>
            <a:rect l="l" t="t" r="r" b="b"/>
            <a:pathLst>
              <a:path w="922389" h="576493">
                <a:moveTo>
                  <a:pt x="0" y="0"/>
                </a:moveTo>
                <a:lnTo>
                  <a:pt x="922390" y="0"/>
                </a:lnTo>
                <a:lnTo>
                  <a:pt x="922390" y="576493"/>
                </a:lnTo>
                <a:lnTo>
                  <a:pt x="0" y="576493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4" name="Freeform 64"/>
          <p:cNvSpPr/>
          <p:nvPr/>
        </p:nvSpPr>
        <p:spPr>
          <a:xfrm flipH="1">
            <a:off x="1220653" y="9189957"/>
            <a:ext cx="845591" cy="756804"/>
          </a:xfrm>
          <a:custGeom>
            <a:avLst/>
            <a:gdLst/>
            <a:ahLst/>
            <a:cxnLst/>
            <a:rect l="l" t="t" r="r" b="b"/>
            <a:pathLst>
              <a:path w="845591" h="756804">
                <a:moveTo>
                  <a:pt x="845590" y="0"/>
                </a:moveTo>
                <a:lnTo>
                  <a:pt x="0" y="0"/>
                </a:lnTo>
                <a:lnTo>
                  <a:pt x="0" y="756803"/>
                </a:lnTo>
                <a:lnTo>
                  <a:pt x="845590" y="756803"/>
                </a:lnTo>
                <a:lnTo>
                  <a:pt x="84559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5" name="Freeform 65"/>
          <p:cNvSpPr/>
          <p:nvPr/>
        </p:nvSpPr>
        <p:spPr>
          <a:xfrm rot="-7279851" flipH="1">
            <a:off x="1801309" y="9039406"/>
            <a:ext cx="262042" cy="495268"/>
          </a:xfrm>
          <a:custGeom>
            <a:avLst/>
            <a:gdLst/>
            <a:ahLst/>
            <a:cxnLst/>
            <a:rect l="l" t="t" r="r" b="b"/>
            <a:pathLst>
              <a:path w="262042" h="495268">
                <a:moveTo>
                  <a:pt x="262042" y="0"/>
                </a:moveTo>
                <a:lnTo>
                  <a:pt x="0" y="0"/>
                </a:lnTo>
                <a:lnTo>
                  <a:pt x="0" y="495268"/>
                </a:lnTo>
                <a:lnTo>
                  <a:pt x="262042" y="495268"/>
                </a:lnTo>
                <a:lnTo>
                  <a:pt x="262042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6" name="Freeform 66"/>
          <p:cNvSpPr/>
          <p:nvPr/>
        </p:nvSpPr>
        <p:spPr>
          <a:xfrm>
            <a:off x="18629409" y="14018700"/>
            <a:ext cx="1893078" cy="456497"/>
          </a:xfrm>
          <a:custGeom>
            <a:avLst/>
            <a:gdLst/>
            <a:ahLst/>
            <a:cxnLst/>
            <a:rect l="l" t="t" r="r" b="b"/>
            <a:pathLst>
              <a:path w="1893078" h="456497">
                <a:moveTo>
                  <a:pt x="0" y="0"/>
                </a:moveTo>
                <a:lnTo>
                  <a:pt x="1893078" y="0"/>
                </a:lnTo>
                <a:lnTo>
                  <a:pt x="1893078" y="456497"/>
                </a:lnTo>
                <a:lnTo>
                  <a:pt x="0" y="456497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graphicFrame>
        <p:nvGraphicFramePr>
          <p:cNvPr id="67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833996"/>
              </p:ext>
            </p:extLst>
          </p:nvPr>
        </p:nvGraphicFramePr>
        <p:xfrm>
          <a:off x="5520703" y="4154729"/>
          <a:ext cx="15001786" cy="9597271"/>
        </p:xfrm>
        <a:graphic>
          <a:graphicData uri="http://schemas.openxmlformats.org/drawingml/2006/table">
            <a:tbl>
              <a:tblPr/>
              <a:tblGrid>
                <a:gridCol w="2122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77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94708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857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3620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857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5383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1857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3620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24369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8" name="TextBox 68"/>
          <p:cNvSpPr txBox="1"/>
          <p:nvPr/>
        </p:nvSpPr>
        <p:spPr>
          <a:xfrm>
            <a:off x="971519" y="860084"/>
            <a:ext cx="5360223" cy="751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600"/>
              </a:lnSpc>
            </a:pPr>
            <a:r>
              <a:rPr lang="en-US" sz="5600" b="1" spc="-140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Mobilitätsplan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2696751" y="4280033"/>
            <a:ext cx="2655023" cy="3397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FFFFFF"/>
                </a:solidFill>
                <a:latin typeface="Archivo Bold"/>
                <a:ea typeface="Archivo Bold"/>
                <a:cs typeface="Archivo Bold"/>
                <a:sym typeface="Archivo Bold"/>
              </a:rPr>
              <a:t>Treppen steigen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2696751" y="5488258"/>
            <a:ext cx="2655023" cy="3372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Gehen im Korridor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2696751" y="7905508"/>
            <a:ext cx="2655023" cy="337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Stehen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2696751" y="9091813"/>
            <a:ext cx="1959601" cy="6869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Mobilisation Sitz-Stand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2696751" y="10325521"/>
            <a:ext cx="2093336" cy="6869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Mobilisation an der Bettkante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2676814" y="11514720"/>
            <a:ext cx="2113273" cy="6869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Im Bett aktiv bewegen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2676814" y="12743777"/>
            <a:ext cx="2113273" cy="3372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FFFFFF"/>
                </a:solidFill>
                <a:latin typeface="Archivo Bold"/>
                <a:ea typeface="Archivo Bold"/>
                <a:cs typeface="Archivo Bold"/>
                <a:sym typeface="Archivo Bold"/>
              </a:rPr>
              <a:t>Im Bett liegen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5351774" y="1970906"/>
            <a:ext cx="1083404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39"/>
              </a:lnSpc>
            </a:pPr>
            <a:r>
              <a:rPr lang="en-US" sz="2599" dirty="0">
                <a:solidFill>
                  <a:srgbClr val="644164"/>
                </a:solidFill>
                <a:latin typeface="Archivo"/>
                <a:ea typeface="Archivo"/>
                <a:cs typeface="Archivo"/>
                <a:sym typeface="Archivo"/>
              </a:rPr>
              <a:t>Name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12027862" y="1986600"/>
            <a:ext cx="1503908" cy="4578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39"/>
              </a:lnSpc>
            </a:pPr>
            <a:r>
              <a:rPr lang="en-US" sz="2599" dirty="0" err="1">
                <a:solidFill>
                  <a:srgbClr val="644164"/>
                </a:solidFill>
                <a:latin typeface="Archivo"/>
                <a:ea typeface="Archivo"/>
                <a:cs typeface="Archivo"/>
                <a:sym typeface="Archivo"/>
              </a:rPr>
              <a:t>Zimmernr</a:t>
            </a:r>
            <a:r>
              <a:rPr lang="en-US" sz="2599" dirty="0">
                <a:solidFill>
                  <a:srgbClr val="644164"/>
                </a:solidFill>
                <a:latin typeface="Archivo"/>
                <a:ea typeface="Archivo"/>
                <a:cs typeface="Archivo"/>
                <a:sym typeface="Archivo"/>
              </a:rPr>
              <a:t>.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18629409" y="14492629"/>
            <a:ext cx="1470868" cy="258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40"/>
              </a:lnSpc>
            </a:pPr>
            <a:r>
              <a:rPr lang="en-US" sz="1457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Hospital in Motion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2696751" y="6696623"/>
            <a:ext cx="2655023" cy="3372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Gehen im Zimmer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0687238" y="7333305"/>
            <a:ext cx="9525" cy="405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endParaRPr/>
          </a:p>
        </p:txBody>
      </p:sp>
      <p:sp>
        <p:nvSpPr>
          <p:cNvPr id="81" name="TextBox 81"/>
          <p:cNvSpPr txBox="1"/>
          <p:nvPr/>
        </p:nvSpPr>
        <p:spPr>
          <a:xfrm>
            <a:off x="2295471" y="12715202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1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2295471" y="11514720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2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2295471" y="10306471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3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2295471" y="9082288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4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2295471" y="7886458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5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2295471" y="6678210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6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2295471" y="5477475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7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2295471" y="4267968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8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2676814" y="14108577"/>
            <a:ext cx="5249614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4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Tagesziel: </a:t>
            </a:r>
            <a:r>
              <a:rPr lang="en-US" sz="200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Einkreisen </a:t>
            </a:r>
          </a:p>
          <a:p>
            <a:pPr algn="l">
              <a:lnSpc>
                <a:spcPts val="24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Erreichte Stufen:</a:t>
            </a:r>
            <a:r>
              <a:rPr lang="en-US" sz="200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Dokumentieren mit Strichen</a:t>
            </a:r>
          </a:p>
          <a:p>
            <a:pPr algn="l">
              <a:lnSpc>
                <a:spcPts val="2400"/>
              </a:lnSpc>
            </a:pPr>
            <a:endParaRPr lang="en-US" sz="2000">
              <a:solidFill>
                <a:srgbClr val="000000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90" name="TextBox 90"/>
          <p:cNvSpPr txBox="1"/>
          <p:nvPr/>
        </p:nvSpPr>
        <p:spPr>
          <a:xfrm>
            <a:off x="971519" y="14034477"/>
            <a:ext cx="1553666" cy="70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Rückseite beachten</a:t>
            </a:r>
          </a:p>
        </p:txBody>
      </p:sp>
      <p:sp>
        <p:nvSpPr>
          <p:cNvPr id="91" name="AutoShape 91"/>
          <p:cNvSpPr/>
          <p:nvPr/>
        </p:nvSpPr>
        <p:spPr>
          <a:xfrm flipH="1">
            <a:off x="789208" y="14394840"/>
            <a:ext cx="1506263" cy="0"/>
          </a:xfrm>
          <a:prstGeom prst="line">
            <a:avLst/>
          </a:prstGeom>
          <a:ln w="28575" cap="flat">
            <a:solidFill>
              <a:srgbClr val="000000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de-CH"/>
          </a:p>
        </p:txBody>
      </p:sp>
      <p:grpSp>
        <p:nvGrpSpPr>
          <p:cNvPr id="92" name="Group 92"/>
          <p:cNvGrpSpPr/>
          <p:nvPr/>
        </p:nvGrpSpPr>
        <p:grpSpPr>
          <a:xfrm>
            <a:off x="5520703" y="3027632"/>
            <a:ext cx="15001784" cy="991345"/>
            <a:chOff x="0" y="0"/>
            <a:chExt cx="20002378" cy="1321793"/>
          </a:xfrm>
        </p:grpSpPr>
        <p:grpSp>
          <p:nvGrpSpPr>
            <p:cNvPr id="93" name="Group 93"/>
            <p:cNvGrpSpPr/>
            <p:nvPr/>
          </p:nvGrpSpPr>
          <p:grpSpPr>
            <a:xfrm>
              <a:off x="0" y="0"/>
              <a:ext cx="20002378" cy="1321793"/>
              <a:chOff x="0" y="0"/>
              <a:chExt cx="2688150" cy="177638"/>
            </a:xfrm>
          </p:grpSpPr>
          <p:sp>
            <p:nvSpPr>
              <p:cNvPr id="94" name="Freeform 94"/>
              <p:cNvSpPr/>
              <p:nvPr/>
            </p:nvSpPr>
            <p:spPr>
              <a:xfrm>
                <a:off x="0" y="0"/>
                <a:ext cx="2688150" cy="177638"/>
              </a:xfrm>
              <a:custGeom>
                <a:avLst/>
                <a:gdLst/>
                <a:ahLst/>
                <a:cxnLst/>
                <a:rect l="l" t="t" r="r" b="b"/>
                <a:pathLst>
                  <a:path w="2688150" h="177638">
                    <a:moveTo>
                      <a:pt x="0" y="0"/>
                    </a:moveTo>
                    <a:lnTo>
                      <a:pt x="2688150" y="0"/>
                    </a:lnTo>
                    <a:lnTo>
                      <a:pt x="2688150" y="177638"/>
                    </a:lnTo>
                    <a:lnTo>
                      <a:pt x="0" y="177638"/>
                    </a:lnTo>
                    <a:close/>
                  </a:path>
                </a:pathLst>
              </a:custGeom>
              <a:solidFill>
                <a:srgbClr val="D3C9D3"/>
              </a:solidFill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95" name="TextBox 95"/>
              <p:cNvSpPr txBox="1"/>
              <p:nvPr/>
            </p:nvSpPr>
            <p:spPr>
              <a:xfrm>
                <a:off x="0" y="-38100"/>
                <a:ext cx="2688150" cy="215738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796"/>
                  </a:lnSpc>
                </a:pPr>
                <a:endParaRPr/>
              </a:p>
            </p:txBody>
          </p:sp>
        </p:grpSp>
        <p:sp>
          <p:nvSpPr>
            <p:cNvPr id="96" name="TextBox 96"/>
            <p:cNvSpPr txBox="1"/>
            <p:nvPr/>
          </p:nvSpPr>
          <p:spPr>
            <a:xfrm>
              <a:off x="163174" y="84507"/>
              <a:ext cx="1361870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Datum</a:t>
              </a:r>
            </a:p>
          </p:txBody>
        </p:sp>
        <p:sp>
          <p:nvSpPr>
            <p:cNvPr id="97" name="TextBox 97"/>
            <p:cNvSpPr txBox="1"/>
            <p:nvPr/>
          </p:nvSpPr>
          <p:spPr>
            <a:xfrm>
              <a:off x="2974599" y="50471"/>
              <a:ext cx="1359338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Datum</a:t>
              </a:r>
            </a:p>
          </p:txBody>
        </p:sp>
        <p:sp>
          <p:nvSpPr>
            <p:cNvPr id="98" name="TextBox 98"/>
            <p:cNvSpPr txBox="1"/>
            <p:nvPr/>
          </p:nvSpPr>
          <p:spPr>
            <a:xfrm>
              <a:off x="5804586" y="50471"/>
              <a:ext cx="1423701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Datum</a:t>
              </a:r>
            </a:p>
          </p:txBody>
        </p:sp>
        <p:sp>
          <p:nvSpPr>
            <p:cNvPr id="99" name="TextBox 99"/>
            <p:cNvSpPr txBox="1"/>
            <p:nvPr/>
          </p:nvSpPr>
          <p:spPr>
            <a:xfrm>
              <a:off x="8650687" y="50471"/>
              <a:ext cx="1359338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Datum</a:t>
              </a:r>
            </a:p>
          </p:txBody>
        </p:sp>
        <p:sp>
          <p:nvSpPr>
            <p:cNvPr id="100" name="TextBox 100"/>
            <p:cNvSpPr txBox="1"/>
            <p:nvPr/>
          </p:nvSpPr>
          <p:spPr>
            <a:xfrm>
              <a:off x="11275292" y="50471"/>
              <a:ext cx="1623534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Datum</a:t>
              </a:r>
            </a:p>
          </p:txBody>
        </p:sp>
        <p:sp>
          <p:nvSpPr>
            <p:cNvPr id="101" name="TextBox 101"/>
            <p:cNvSpPr txBox="1"/>
            <p:nvPr/>
          </p:nvSpPr>
          <p:spPr>
            <a:xfrm>
              <a:off x="14120826" y="84507"/>
              <a:ext cx="1633906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Datum</a:t>
              </a:r>
            </a:p>
          </p:txBody>
        </p:sp>
        <p:sp>
          <p:nvSpPr>
            <p:cNvPr id="102" name="TextBox 102"/>
            <p:cNvSpPr txBox="1"/>
            <p:nvPr/>
          </p:nvSpPr>
          <p:spPr>
            <a:xfrm>
              <a:off x="16948532" y="84507"/>
              <a:ext cx="1633906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Datum</a:t>
              </a:r>
            </a:p>
          </p:txBody>
        </p:sp>
        <p:sp>
          <p:nvSpPr>
            <p:cNvPr id="103" name="AutoShape 103"/>
            <p:cNvSpPr/>
            <p:nvPr/>
          </p:nvSpPr>
          <p:spPr>
            <a:xfrm>
              <a:off x="2850556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4" name="AutoShape 104"/>
            <p:cNvSpPr/>
            <p:nvPr/>
          </p:nvSpPr>
          <p:spPr>
            <a:xfrm>
              <a:off x="5659581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5" name="AutoShape 105"/>
            <p:cNvSpPr/>
            <p:nvPr/>
          </p:nvSpPr>
          <p:spPr>
            <a:xfrm>
              <a:off x="8503793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6" name="AutoShape 106"/>
            <p:cNvSpPr/>
            <p:nvPr/>
          </p:nvSpPr>
          <p:spPr>
            <a:xfrm>
              <a:off x="11300692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7" name="AutoShape 107"/>
            <p:cNvSpPr/>
            <p:nvPr/>
          </p:nvSpPr>
          <p:spPr>
            <a:xfrm>
              <a:off x="14120826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8" name="AutoShape 108"/>
            <p:cNvSpPr/>
            <p:nvPr/>
          </p:nvSpPr>
          <p:spPr>
            <a:xfrm>
              <a:off x="16981793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109" name="Textfeld 108">
            <a:extLst>
              <a:ext uri="{FF2B5EF4-FFF2-40B4-BE49-F238E27FC236}">
                <a16:creationId xmlns:a16="http://schemas.microsoft.com/office/drawing/2014/main" id="{E8514907-DC30-E760-EAA1-7897220AB437}"/>
              </a:ext>
            </a:extLst>
          </p:cNvPr>
          <p:cNvSpPr txBox="1"/>
          <p:nvPr/>
        </p:nvSpPr>
        <p:spPr>
          <a:xfrm>
            <a:off x="16179805" y="922500"/>
            <a:ext cx="2947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/>
              <a:t>Platzhalter Logo Spital</a:t>
            </a:r>
          </a:p>
        </p:txBody>
      </p:sp>
    </p:spTree>
    <p:extLst>
      <p:ext uri="{BB962C8B-B14F-4D97-AF65-F5344CB8AC3E}">
        <p14:creationId xmlns:p14="http://schemas.microsoft.com/office/powerpoint/2010/main" val="360416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1006464" y="6853320"/>
          <a:ext cx="4819414" cy="6856709"/>
        </p:xfrm>
        <a:graphic>
          <a:graphicData uri="http://schemas.openxmlformats.org/drawingml/2006/table">
            <a:tbl>
              <a:tblPr/>
              <a:tblGrid>
                <a:gridCol w="636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1619">
                <a:tc>
                  <a:txBody>
                    <a:bodyPr/>
                    <a:lstStyle/>
                    <a:p>
                      <a:pPr algn="ctr">
                        <a:lnSpc>
                          <a:spcPts val="3093"/>
                        </a:lnSpc>
                        <a:defRPr/>
                      </a:pPr>
                      <a:r>
                        <a:rPr lang="en-US" sz="2599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8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Steigen von einer oder mehreren Treppenstufen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619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7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Gehen auf dem Korridor inkl. Cafeteria, Kiosk oder Spitalgarten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927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6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Gehen im Zimmer inkl. zum Lavabo, zur Toilette oder zur Dusche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745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5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Stehen neben dem Bett, am Lavabo etc. 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619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4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Transfer in Lehnstuhl, Rollstuhl, an den Tisch zum Essen etc.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634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3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Selbständig oder mit Hilfe an Bettkante sitzen für Körperpflege, Essen etc. 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7895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2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Instruierte Bewegungsübungen mit oder ohne Hilfsmittel ausführen 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2651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1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Körperpflege, Positionierung oder ohne Aktivität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8" name="TextBox 128"/>
          <p:cNvSpPr txBox="1"/>
          <p:nvPr/>
        </p:nvSpPr>
        <p:spPr>
          <a:xfrm>
            <a:off x="971519" y="1797480"/>
            <a:ext cx="19565011" cy="1746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Der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Mobilitätsplan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hat das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Ziel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, die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Mobilitätsstufe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und den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Fortschritt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der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Patientin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oder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des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Patienten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festzuhalten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. Die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Entwicklung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wird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dadurch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sichtbar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und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soll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in der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Nähe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des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Bettes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aufgehängt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werden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. Das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Tagesziel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wird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von der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Patientin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oder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dem Patient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gemeinsam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mit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der Physiotherapie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festgelegt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. Die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Dokumentation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,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wie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oft die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Stufen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erreicht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wurden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,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erfolgt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in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Absprache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zwischen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der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Patientin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oder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dem </a:t>
            </a:r>
            <a:r>
              <a:rPr lang="en-US" sz="2499" dirty="0" err="1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Patienten</a:t>
            </a:r>
            <a:r>
              <a:rPr lang="en-US" sz="2499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 und der Physiotherapie.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971519" y="860084"/>
            <a:ext cx="15986042" cy="751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600"/>
              </a:lnSpc>
            </a:pPr>
            <a:r>
              <a:rPr lang="en-US" sz="5600" b="1" spc="-140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Anwendung des Mobilitätsplanes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1006464" y="6274522"/>
            <a:ext cx="3014811" cy="405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4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Erklärung der Stufen</a:t>
            </a:r>
          </a:p>
        </p:txBody>
      </p:sp>
      <p:sp>
        <p:nvSpPr>
          <p:cNvPr id="149" name="TextBox 149"/>
          <p:cNvSpPr txBox="1"/>
          <p:nvPr/>
        </p:nvSpPr>
        <p:spPr>
          <a:xfrm rot="-5400000">
            <a:off x="20376134" y="780650"/>
            <a:ext cx="642342" cy="2339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 dirty="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12/2024</a:t>
            </a:r>
          </a:p>
        </p:txBody>
      </p:sp>
      <p:pic>
        <p:nvPicPr>
          <p:cNvPr id="151" name="Grafik 150">
            <a:extLst>
              <a:ext uri="{FF2B5EF4-FFF2-40B4-BE49-F238E27FC236}">
                <a16:creationId xmlns:a16="http://schemas.microsoft.com/office/drawing/2014/main" id="{32DFE4F7-378F-9D74-AB42-34C35A846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649" y="4356101"/>
            <a:ext cx="14378093" cy="1013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919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fidentiality xmlns="5b71285b-19de-4617-8221-9d1e38a732cf">Intern</Confidentiality>
    <Patientdata xmlns="5b71285b-19de-4617-8221-9d1e38a732cf">false</Patientdata>
    <lcf76f155ced4ddcb4097134ff3c332f xmlns="717c54bf-fb81-407f-993e-9b2aadff6967">
      <Terms xmlns="http://schemas.microsoft.com/office/infopath/2007/PartnerControls"/>
    </lcf76f155ced4ddcb4097134ff3c332f>
    <TaxCatchAll xmlns="5b71285b-19de-4617-8221-9d1e38a732c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SB-Dokument" ma:contentTypeID="0x01010074254FFFFA788748BE9570FD90FA56DE001FB8390D0A57BF4E8F620A57D57E2C42" ma:contentTypeVersion="22" ma:contentTypeDescription="Ein neues USB-Dokument in der Bibliothek erstellen." ma:contentTypeScope="" ma:versionID="b1de7b0dc9af54d2caeb967ff8cf9cbc">
  <xsd:schema xmlns:xsd="http://www.w3.org/2001/XMLSchema" xmlns:xs="http://www.w3.org/2001/XMLSchema" xmlns:p="http://schemas.microsoft.com/office/2006/metadata/properties" xmlns:ns2="5b71285b-19de-4617-8221-9d1e38a732cf" xmlns:ns3="717c54bf-fb81-407f-993e-9b2aadff6967" targetNamespace="http://schemas.microsoft.com/office/2006/metadata/properties" ma:root="true" ma:fieldsID="80b18b9568b6c25b9c7c6207c3e39106" ns2:_="" ns3:_="">
    <xsd:import namespace="5b71285b-19de-4617-8221-9d1e38a732cf"/>
    <xsd:import namespace="717c54bf-fb81-407f-993e-9b2aadff6967"/>
    <xsd:element name="properties">
      <xsd:complexType>
        <xsd:sequence>
          <xsd:element name="documentManagement">
            <xsd:complexType>
              <xsd:all>
                <xsd:element ref="ns2:Patientdata" minOccurs="0"/>
                <xsd:element ref="ns2:Confidentiality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1285b-19de-4617-8221-9d1e38a732cf" elementFormDefault="qualified">
    <xsd:import namespace="http://schemas.microsoft.com/office/2006/documentManagement/types"/>
    <xsd:import namespace="http://schemas.microsoft.com/office/infopath/2007/PartnerControls"/>
    <xsd:element name="Patientdata" ma:index="2" nillable="true" ma:displayName="Patientendaten" ma:default="0" ma:internalName="Patientdata">
      <xsd:simpleType>
        <xsd:restriction base="dms:Boolean"/>
      </xsd:simpleType>
    </xsd:element>
    <xsd:element name="Confidentiality" ma:index="3" nillable="true" ma:displayName="Vertraulichkeit" ma:default="Intern" ma:format="Dropdown" ma:internalName="Confidentiality">
      <xsd:simpleType>
        <xsd:restriction base="dms:Choice">
          <xsd:enumeration value="Intern"/>
          <xsd:enumeration value="Öffentlich"/>
          <xsd:enumeration value="Vertraulich"/>
        </xsd:restriction>
      </xsd:simpleType>
    </xsd:element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9ab39bf-775d-4616-a6b9-1b5657892712}" ma:internalName="TaxCatchAll" ma:showField="CatchAllData" ma:web="5b71285b-19de-4617-8221-9d1e38a732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c54bf-fb81-407f-993e-9b2aadff69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ce74e7c6-f287-46cf-95f5-59efda0c93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D6401E-525E-436D-A984-FD375D72875C}">
  <ds:schemaRefs>
    <ds:schemaRef ds:uri="http://schemas.microsoft.com/office/2006/metadata/properties"/>
    <ds:schemaRef ds:uri="http://schemas.microsoft.com/office/infopath/2007/PartnerControls"/>
    <ds:schemaRef ds:uri="5b71285b-19de-4617-8221-9d1e38a732cf"/>
    <ds:schemaRef ds:uri="717c54bf-fb81-407f-993e-9b2aadff6967"/>
  </ds:schemaRefs>
</ds:datastoreItem>
</file>

<file path=customXml/itemProps2.xml><?xml version="1.0" encoding="utf-8"?>
<ds:datastoreItem xmlns:ds="http://schemas.openxmlformats.org/officeDocument/2006/customXml" ds:itemID="{1D96223B-152A-45E7-BE2A-D51AE84758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935655-DA07-4FC5-A70B-BAEF9AAC33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1285b-19de-4617-8221-9d1e38a732cf"/>
    <ds:schemaRef ds:uri="717c54bf-fb81-407f-993e-9b2aadff6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Benutzerdefiniert</PresentationFormat>
  <Paragraphs>51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Archivo Bold</vt:lpstr>
      <vt:lpstr>Calibri</vt:lpstr>
      <vt:lpstr>Archivo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Mobilitätsplan Physiotherapie</dc:title>
  <dc:creator>Suter Peter</dc:creator>
  <cp:lastModifiedBy>Claudia Herger</cp:lastModifiedBy>
  <cp:revision>4</cp:revision>
  <dcterms:created xsi:type="dcterms:W3CDTF">2006-08-16T00:00:00Z</dcterms:created>
  <dcterms:modified xsi:type="dcterms:W3CDTF">2025-01-24T08:20:25Z</dcterms:modified>
  <dc:identifier>DAGJa221XKE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0x01010074254FFFFA788748BE9570FD90FA56DE001FB8390D0A57BF4E8F620A57D57E2C42</vt:lpwstr>
  </property>
</Properties>
</file>