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sldIdLst>
    <p:sldId id="258" r:id="rId5"/>
    <p:sldId id="259" r:id="rId6"/>
  </p:sldIdLst>
  <p:sldSz cx="21374100" cy="15113000"/>
  <p:notesSz cx="6858000" cy="9144000"/>
  <p:embeddedFontLst>
    <p:embeddedFont>
      <p:font typeface="Archivo" panose="020B0604020202020204" charset="0"/>
      <p:regular r:id="rId7"/>
    </p:embeddedFont>
    <p:embeddedFont>
      <p:font typeface="Archivo Bold" panose="020B0604020202020204" charset="0"/>
      <p:regular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36" d="100"/>
          <a:sy n="36" d="100"/>
        </p:scale>
        <p:origin x="1416" y="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3" Type="http://schemas.openxmlformats.org/officeDocument/2006/relationships/customXml" Target="../customXml/item3.xml"/><Relationship Id="rId7" Type="http://schemas.openxmlformats.org/officeDocument/2006/relationships/font" Target="fonts/font1.fntdata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19" Type="http://schemas.openxmlformats.org/officeDocument/2006/relationships/image" Target="../media/image18.sv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2211982" y="4154729"/>
            <a:ext cx="2879297" cy="1137067"/>
            <a:chOff x="0" y="0"/>
            <a:chExt cx="2058183" cy="8128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2058183" cy="812800"/>
            </a:xfrm>
            <a:custGeom>
              <a:avLst/>
              <a:gdLst/>
              <a:ahLst/>
              <a:cxnLst/>
              <a:rect l="l" t="t" r="r" b="b"/>
              <a:pathLst>
                <a:path w="2058183" h="812800">
                  <a:moveTo>
                    <a:pt x="0" y="0"/>
                  </a:moveTo>
                  <a:lnTo>
                    <a:pt x="2058183" y="0"/>
                  </a:lnTo>
                  <a:lnTo>
                    <a:pt x="2058183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0A5F5A"/>
            </a:solidFill>
          </p:spPr>
          <p:txBody>
            <a:bodyPr/>
            <a:lstStyle/>
            <a:p>
              <a:endParaRPr lang="de-CH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2058183" cy="850900"/>
            </a:xfrm>
            <a:prstGeom prst="rect">
              <a:avLst/>
            </a:prstGeom>
          </p:spPr>
          <p:txBody>
            <a:bodyPr lIns="40320" tIns="40320" rIns="40320" bIns="40320" rtlCol="0" anchor="ctr"/>
            <a:lstStyle/>
            <a:p>
              <a:pPr algn="ctr">
                <a:lnSpc>
                  <a:spcPts val="1602"/>
                </a:lnSpc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2211982" y="5360167"/>
            <a:ext cx="2879297" cy="1137067"/>
            <a:chOff x="0" y="0"/>
            <a:chExt cx="2058183" cy="812800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2058183" cy="812800"/>
            </a:xfrm>
            <a:custGeom>
              <a:avLst/>
              <a:gdLst/>
              <a:ahLst/>
              <a:cxnLst/>
              <a:rect l="l" t="t" r="r" b="b"/>
              <a:pathLst>
                <a:path w="2058183" h="812800">
                  <a:moveTo>
                    <a:pt x="0" y="0"/>
                  </a:moveTo>
                  <a:lnTo>
                    <a:pt x="2058183" y="0"/>
                  </a:lnTo>
                  <a:lnTo>
                    <a:pt x="2058183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B4D796"/>
            </a:solidFill>
          </p:spPr>
          <p:txBody>
            <a:bodyPr/>
            <a:lstStyle/>
            <a:p>
              <a:endParaRPr lang="de-CH"/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0" y="-38100"/>
              <a:ext cx="2058183" cy="850900"/>
            </a:xfrm>
            <a:prstGeom prst="rect">
              <a:avLst/>
            </a:prstGeom>
          </p:spPr>
          <p:txBody>
            <a:bodyPr lIns="40320" tIns="40320" rIns="40320" bIns="40320" rtlCol="0" anchor="ctr"/>
            <a:lstStyle/>
            <a:p>
              <a:pPr algn="ctr">
                <a:lnSpc>
                  <a:spcPts val="1602"/>
                </a:lnSpc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2211982" y="6568416"/>
            <a:ext cx="2879297" cy="1137067"/>
            <a:chOff x="0" y="0"/>
            <a:chExt cx="2058183" cy="812800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2058183" cy="812800"/>
            </a:xfrm>
            <a:custGeom>
              <a:avLst/>
              <a:gdLst/>
              <a:ahLst/>
              <a:cxnLst/>
              <a:rect l="l" t="t" r="r" b="b"/>
              <a:pathLst>
                <a:path w="2058183" h="812800">
                  <a:moveTo>
                    <a:pt x="0" y="0"/>
                  </a:moveTo>
                  <a:lnTo>
                    <a:pt x="2058183" y="0"/>
                  </a:lnTo>
                  <a:lnTo>
                    <a:pt x="2058183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C7DFB0"/>
            </a:solidFill>
          </p:spPr>
          <p:txBody>
            <a:bodyPr/>
            <a:lstStyle/>
            <a:p>
              <a:endParaRPr lang="de-CH"/>
            </a:p>
          </p:txBody>
        </p:sp>
        <p:sp>
          <p:nvSpPr>
            <p:cNvPr id="10" name="TextBox 10"/>
            <p:cNvSpPr txBox="1"/>
            <p:nvPr/>
          </p:nvSpPr>
          <p:spPr>
            <a:xfrm>
              <a:off x="0" y="-38100"/>
              <a:ext cx="2058183" cy="850900"/>
            </a:xfrm>
            <a:prstGeom prst="rect">
              <a:avLst/>
            </a:prstGeom>
          </p:spPr>
          <p:txBody>
            <a:bodyPr lIns="40320" tIns="40320" rIns="40320" bIns="40320" rtlCol="0" anchor="ctr"/>
            <a:lstStyle/>
            <a:p>
              <a:pPr algn="ctr">
                <a:lnSpc>
                  <a:spcPts val="1602"/>
                </a:lnSpc>
              </a:pPr>
              <a:endParaRPr/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2211982" y="7778422"/>
            <a:ext cx="2879297" cy="1137067"/>
            <a:chOff x="0" y="0"/>
            <a:chExt cx="2058183" cy="812800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2058183" cy="812800"/>
            </a:xfrm>
            <a:custGeom>
              <a:avLst/>
              <a:gdLst/>
              <a:ahLst/>
              <a:cxnLst/>
              <a:rect l="l" t="t" r="r" b="b"/>
              <a:pathLst>
                <a:path w="2058183" h="812800">
                  <a:moveTo>
                    <a:pt x="0" y="0"/>
                  </a:moveTo>
                  <a:lnTo>
                    <a:pt x="2058183" y="0"/>
                  </a:lnTo>
                  <a:lnTo>
                    <a:pt x="2058183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DBEACC"/>
            </a:solidFill>
          </p:spPr>
          <p:txBody>
            <a:bodyPr/>
            <a:lstStyle/>
            <a:p>
              <a:endParaRPr lang="de-CH"/>
            </a:p>
          </p:txBody>
        </p:sp>
        <p:sp>
          <p:nvSpPr>
            <p:cNvPr id="13" name="TextBox 13"/>
            <p:cNvSpPr txBox="1"/>
            <p:nvPr/>
          </p:nvSpPr>
          <p:spPr>
            <a:xfrm>
              <a:off x="0" y="-38100"/>
              <a:ext cx="2058183" cy="850900"/>
            </a:xfrm>
            <a:prstGeom prst="rect">
              <a:avLst/>
            </a:prstGeom>
          </p:spPr>
          <p:txBody>
            <a:bodyPr lIns="40320" tIns="40320" rIns="40320" bIns="40320" rtlCol="0" anchor="ctr"/>
            <a:lstStyle/>
            <a:p>
              <a:pPr algn="ctr">
                <a:lnSpc>
                  <a:spcPts val="1602"/>
                </a:lnSpc>
              </a:pPr>
              <a:endParaRPr/>
            </a:p>
          </p:txBody>
        </p:sp>
      </p:grpSp>
      <p:grpSp>
        <p:nvGrpSpPr>
          <p:cNvPr id="14" name="Group 14"/>
          <p:cNvGrpSpPr/>
          <p:nvPr/>
        </p:nvGrpSpPr>
        <p:grpSpPr>
          <a:xfrm>
            <a:off x="2211982" y="8988429"/>
            <a:ext cx="2879297" cy="1137067"/>
            <a:chOff x="0" y="0"/>
            <a:chExt cx="2058183" cy="812800"/>
          </a:xfrm>
        </p:grpSpPr>
        <p:sp>
          <p:nvSpPr>
            <p:cNvPr id="15" name="Freeform 15"/>
            <p:cNvSpPr/>
            <p:nvPr/>
          </p:nvSpPr>
          <p:spPr>
            <a:xfrm>
              <a:off x="0" y="0"/>
              <a:ext cx="2058183" cy="812800"/>
            </a:xfrm>
            <a:custGeom>
              <a:avLst/>
              <a:gdLst/>
              <a:ahLst/>
              <a:cxnLst/>
              <a:rect l="l" t="t" r="r" b="b"/>
              <a:pathLst>
                <a:path w="2058183" h="812800">
                  <a:moveTo>
                    <a:pt x="0" y="0"/>
                  </a:moveTo>
                  <a:lnTo>
                    <a:pt x="2058183" y="0"/>
                  </a:lnTo>
                  <a:lnTo>
                    <a:pt x="2058183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F2F0B2"/>
            </a:solidFill>
          </p:spPr>
          <p:txBody>
            <a:bodyPr/>
            <a:lstStyle/>
            <a:p>
              <a:endParaRPr lang="de-CH"/>
            </a:p>
          </p:txBody>
        </p:sp>
        <p:sp>
          <p:nvSpPr>
            <p:cNvPr id="16" name="TextBox 16"/>
            <p:cNvSpPr txBox="1"/>
            <p:nvPr/>
          </p:nvSpPr>
          <p:spPr>
            <a:xfrm>
              <a:off x="0" y="-38100"/>
              <a:ext cx="2058183" cy="850900"/>
            </a:xfrm>
            <a:prstGeom prst="rect">
              <a:avLst/>
            </a:prstGeom>
          </p:spPr>
          <p:txBody>
            <a:bodyPr lIns="40320" tIns="40320" rIns="40320" bIns="40320" rtlCol="0" anchor="ctr"/>
            <a:lstStyle/>
            <a:p>
              <a:pPr algn="ctr">
                <a:lnSpc>
                  <a:spcPts val="1602"/>
                </a:lnSpc>
              </a:pPr>
              <a:endParaRPr/>
            </a:p>
          </p:txBody>
        </p:sp>
      </p:grpSp>
      <p:grpSp>
        <p:nvGrpSpPr>
          <p:cNvPr id="17" name="Group 17"/>
          <p:cNvGrpSpPr/>
          <p:nvPr/>
        </p:nvGrpSpPr>
        <p:grpSpPr>
          <a:xfrm>
            <a:off x="2211982" y="10198436"/>
            <a:ext cx="2879297" cy="1135309"/>
            <a:chOff x="0" y="0"/>
            <a:chExt cx="2058183" cy="811543"/>
          </a:xfrm>
        </p:grpSpPr>
        <p:sp>
          <p:nvSpPr>
            <p:cNvPr id="18" name="Freeform 18"/>
            <p:cNvSpPr/>
            <p:nvPr/>
          </p:nvSpPr>
          <p:spPr>
            <a:xfrm>
              <a:off x="0" y="0"/>
              <a:ext cx="2058183" cy="811543"/>
            </a:xfrm>
            <a:custGeom>
              <a:avLst/>
              <a:gdLst/>
              <a:ahLst/>
              <a:cxnLst/>
              <a:rect l="l" t="t" r="r" b="b"/>
              <a:pathLst>
                <a:path w="2058183" h="811543">
                  <a:moveTo>
                    <a:pt x="0" y="0"/>
                  </a:moveTo>
                  <a:lnTo>
                    <a:pt x="2058183" y="0"/>
                  </a:lnTo>
                  <a:lnTo>
                    <a:pt x="2058183" y="811543"/>
                  </a:lnTo>
                  <a:lnTo>
                    <a:pt x="0" y="811543"/>
                  </a:lnTo>
                  <a:close/>
                </a:path>
              </a:pathLst>
            </a:custGeom>
            <a:solidFill>
              <a:srgbClr val="F4C69C"/>
            </a:solidFill>
          </p:spPr>
          <p:txBody>
            <a:bodyPr/>
            <a:lstStyle/>
            <a:p>
              <a:endParaRPr lang="de-CH"/>
            </a:p>
          </p:txBody>
        </p:sp>
        <p:sp>
          <p:nvSpPr>
            <p:cNvPr id="19" name="TextBox 19"/>
            <p:cNvSpPr txBox="1"/>
            <p:nvPr/>
          </p:nvSpPr>
          <p:spPr>
            <a:xfrm>
              <a:off x="0" y="-38100"/>
              <a:ext cx="2058183" cy="849643"/>
            </a:xfrm>
            <a:prstGeom prst="rect">
              <a:avLst/>
            </a:prstGeom>
          </p:spPr>
          <p:txBody>
            <a:bodyPr lIns="40320" tIns="40320" rIns="40320" bIns="40320" rtlCol="0" anchor="ctr"/>
            <a:lstStyle/>
            <a:p>
              <a:pPr algn="ctr">
                <a:lnSpc>
                  <a:spcPts val="1602"/>
                </a:lnSpc>
              </a:pPr>
              <a:endParaRPr/>
            </a:p>
          </p:txBody>
        </p:sp>
      </p:grpSp>
      <p:grpSp>
        <p:nvGrpSpPr>
          <p:cNvPr id="20" name="Group 20"/>
          <p:cNvGrpSpPr/>
          <p:nvPr/>
        </p:nvGrpSpPr>
        <p:grpSpPr>
          <a:xfrm>
            <a:off x="1074915" y="4154729"/>
            <a:ext cx="1137067" cy="1137067"/>
            <a:chOff x="0" y="0"/>
            <a:chExt cx="812800" cy="812800"/>
          </a:xfrm>
        </p:grpSpPr>
        <p:sp>
          <p:nvSpPr>
            <p:cNvPr id="21" name="Freeform 21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0A5F5A"/>
            </a:solidFill>
          </p:spPr>
          <p:txBody>
            <a:bodyPr/>
            <a:lstStyle/>
            <a:p>
              <a:endParaRPr lang="de-CH"/>
            </a:p>
          </p:txBody>
        </p:sp>
        <p:sp>
          <p:nvSpPr>
            <p:cNvPr id="22" name="TextBox 22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40320" tIns="40320" rIns="40320" bIns="40320" rtlCol="0" anchor="ctr"/>
            <a:lstStyle/>
            <a:p>
              <a:pPr algn="ctr">
                <a:lnSpc>
                  <a:spcPts val="1602"/>
                </a:lnSpc>
              </a:pPr>
              <a:endParaRPr/>
            </a:p>
          </p:txBody>
        </p:sp>
      </p:grpSp>
      <p:grpSp>
        <p:nvGrpSpPr>
          <p:cNvPr id="23" name="Group 23"/>
          <p:cNvGrpSpPr/>
          <p:nvPr/>
        </p:nvGrpSpPr>
        <p:grpSpPr>
          <a:xfrm>
            <a:off x="1074915" y="5360167"/>
            <a:ext cx="1137067" cy="1137067"/>
            <a:chOff x="0" y="0"/>
            <a:chExt cx="812800" cy="812800"/>
          </a:xfrm>
        </p:grpSpPr>
        <p:sp>
          <p:nvSpPr>
            <p:cNvPr id="24" name="Freeform 24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B4D796"/>
            </a:solidFill>
          </p:spPr>
          <p:txBody>
            <a:bodyPr/>
            <a:lstStyle/>
            <a:p>
              <a:endParaRPr lang="de-CH"/>
            </a:p>
          </p:txBody>
        </p:sp>
        <p:sp>
          <p:nvSpPr>
            <p:cNvPr id="25" name="TextBox 25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40320" tIns="40320" rIns="40320" bIns="40320" rtlCol="0" anchor="ctr"/>
            <a:lstStyle/>
            <a:p>
              <a:pPr algn="ctr">
                <a:lnSpc>
                  <a:spcPts val="1602"/>
                </a:lnSpc>
              </a:pPr>
              <a:endParaRPr/>
            </a:p>
          </p:txBody>
        </p:sp>
      </p:grpSp>
      <p:grpSp>
        <p:nvGrpSpPr>
          <p:cNvPr id="26" name="Group 26"/>
          <p:cNvGrpSpPr/>
          <p:nvPr/>
        </p:nvGrpSpPr>
        <p:grpSpPr>
          <a:xfrm>
            <a:off x="1074915" y="6568416"/>
            <a:ext cx="1137067" cy="1137067"/>
            <a:chOff x="0" y="0"/>
            <a:chExt cx="812800" cy="812800"/>
          </a:xfrm>
        </p:grpSpPr>
        <p:sp>
          <p:nvSpPr>
            <p:cNvPr id="27" name="Freeform 27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C7DFB0"/>
            </a:solidFill>
          </p:spPr>
          <p:txBody>
            <a:bodyPr/>
            <a:lstStyle/>
            <a:p>
              <a:endParaRPr lang="de-CH"/>
            </a:p>
          </p:txBody>
        </p:sp>
        <p:sp>
          <p:nvSpPr>
            <p:cNvPr id="28" name="TextBox 28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40320" tIns="40320" rIns="40320" bIns="40320" rtlCol="0" anchor="ctr"/>
            <a:lstStyle/>
            <a:p>
              <a:pPr algn="ctr">
                <a:lnSpc>
                  <a:spcPts val="1602"/>
                </a:lnSpc>
              </a:pPr>
              <a:endParaRPr/>
            </a:p>
          </p:txBody>
        </p:sp>
      </p:grpSp>
      <p:grpSp>
        <p:nvGrpSpPr>
          <p:cNvPr id="29" name="Group 29"/>
          <p:cNvGrpSpPr/>
          <p:nvPr/>
        </p:nvGrpSpPr>
        <p:grpSpPr>
          <a:xfrm>
            <a:off x="1074915" y="7776664"/>
            <a:ext cx="1137067" cy="1137067"/>
            <a:chOff x="0" y="0"/>
            <a:chExt cx="812800" cy="812800"/>
          </a:xfrm>
        </p:grpSpPr>
        <p:sp>
          <p:nvSpPr>
            <p:cNvPr id="30" name="Freeform 30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DBEACC"/>
            </a:solidFill>
          </p:spPr>
          <p:txBody>
            <a:bodyPr/>
            <a:lstStyle/>
            <a:p>
              <a:endParaRPr lang="de-CH"/>
            </a:p>
          </p:txBody>
        </p:sp>
        <p:sp>
          <p:nvSpPr>
            <p:cNvPr id="31" name="TextBox 31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40320" tIns="40320" rIns="40320" bIns="40320" rtlCol="0" anchor="ctr"/>
            <a:lstStyle/>
            <a:p>
              <a:pPr algn="ctr">
                <a:lnSpc>
                  <a:spcPts val="1602"/>
                </a:lnSpc>
              </a:pPr>
              <a:endParaRPr/>
            </a:p>
          </p:txBody>
        </p:sp>
      </p:grpSp>
      <p:grpSp>
        <p:nvGrpSpPr>
          <p:cNvPr id="32" name="Group 32"/>
          <p:cNvGrpSpPr/>
          <p:nvPr/>
        </p:nvGrpSpPr>
        <p:grpSpPr>
          <a:xfrm>
            <a:off x="1074915" y="8986671"/>
            <a:ext cx="1137067" cy="1137067"/>
            <a:chOff x="0" y="0"/>
            <a:chExt cx="812800" cy="812800"/>
          </a:xfrm>
        </p:grpSpPr>
        <p:sp>
          <p:nvSpPr>
            <p:cNvPr id="33" name="Freeform 33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F2F0B2"/>
            </a:solidFill>
          </p:spPr>
          <p:txBody>
            <a:bodyPr/>
            <a:lstStyle/>
            <a:p>
              <a:endParaRPr lang="de-CH"/>
            </a:p>
          </p:txBody>
        </p:sp>
        <p:sp>
          <p:nvSpPr>
            <p:cNvPr id="34" name="TextBox 34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40320" tIns="40320" rIns="40320" bIns="40320" rtlCol="0" anchor="ctr"/>
            <a:lstStyle/>
            <a:p>
              <a:pPr algn="ctr">
                <a:lnSpc>
                  <a:spcPts val="1602"/>
                </a:lnSpc>
              </a:pPr>
              <a:endParaRPr/>
            </a:p>
          </p:txBody>
        </p:sp>
      </p:grpSp>
      <p:grpSp>
        <p:nvGrpSpPr>
          <p:cNvPr id="35" name="Group 35"/>
          <p:cNvGrpSpPr/>
          <p:nvPr/>
        </p:nvGrpSpPr>
        <p:grpSpPr>
          <a:xfrm>
            <a:off x="1074915" y="10196678"/>
            <a:ext cx="1137067" cy="1137067"/>
            <a:chOff x="0" y="0"/>
            <a:chExt cx="812800" cy="812800"/>
          </a:xfrm>
        </p:grpSpPr>
        <p:sp>
          <p:nvSpPr>
            <p:cNvPr id="36" name="Freeform 36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F4C69C"/>
            </a:solidFill>
          </p:spPr>
          <p:txBody>
            <a:bodyPr/>
            <a:lstStyle/>
            <a:p>
              <a:endParaRPr lang="de-CH"/>
            </a:p>
          </p:txBody>
        </p:sp>
        <p:sp>
          <p:nvSpPr>
            <p:cNvPr id="37" name="TextBox 37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40320" tIns="40320" rIns="40320" bIns="40320" rtlCol="0" anchor="ctr"/>
            <a:lstStyle/>
            <a:p>
              <a:pPr algn="ctr">
                <a:lnSpc>
                  <a:spcPts val="1602"/>
                </a:lnSpc>
              </a:pPr>
              <a:endParaRPr/>
            </a:p>
          </p:txBody>
        </p:sp>
      </p:grpSp>
      <p:grpSp>
        <p:nvGrpSpPr>
          <p:cNvPr id="38" name="Group 38"/>
          <p:cNvGrpSpPr/>
          <p:nvPr/>
        </p:nvGrpSpPr>
        <p:grpSpPr>
          <a:xfrm>
            <a:off x="2211982" y="11406684"/>
            <a:ext cx="2879297" cy="1137067"/>
            <a:chOff x="0" y="0"/>
            <a:chExt cx="2058183" cy="812800"/>
          </a:xfrm>
        </p:grpSpPr>
        <p:sp>
          <p:nvSpPr>
            <p:cNvPr id="39" name="Freeform 39"/>
            <p:cNvSpPr/>
            <p:nvPr/>
          </p:nvSpPr>
          <p:spPr>
            <a:xfrm>
              <a:off x="0" y="0"/>
              <a:ext cx="2058183" cy="812800"/>
            </a:xfrm>
            <a:custGeom>
              <a:avLst/>
              <a:gdLst/>
              <a:ahLst/>
              <a:cxnLst/>
              <a:rect l="l" t="t" r="r" b="b"/>
              <a:pathLst>
                <a:path w="2058183" h="812800">
                  <a:moveTo>
                    <a:pt x="0" y="0"/>
                  </a:moveTo>
                  <a:lnTo>
                    <a:pt x="2058183" y="0"/>
                  </a:lnTo>
                  <a:lnTo>
                    <a:pt x="2058183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FFB97D"/>
            </a:solidFill>
          </p:spPr>
          <p:txBody>
            <a:bodyPr/>
            <a:lstStyle/>
            <a:p>
              <a:endParaRPr lang="de-CH"/>
            </a:p>
          </p:txBody>
        </p:sp>
        <p:sp>
          <p:nvSpPr>
            <p:cNvPr id="40" name="TextBox 40"/>
            <p:cNvSpPr txBox="1"/>
            <p:nvPr/>
          </p:nvSpPr>
          <p:spPr>
            <a:xfrm>
              <a:off x="0" y="-38100"/>
              <a:ext cx="2058183" cy="850900"/>
            </a:xfrm>
            <a:prstGeom prst="rect">
              <a:avLst/>
            </a:prstGeom>
          </p:spPr>
          <p:txBody>
            <a:bodyPr lIns="40320" tIns="40320" rIns="40320" bIns="40320" rtlCol="0" anchor="ctr"/>
            <a:lstStyle/>
            <a:p>
              <a:pPr algn="ctr">
                <a:lnSpc>
                  <a:spcPts val="1602"/>
                </a:lnSpc>
              </a:pPr>
              <a:endParaRPr/>
            </a:p>
          </p:txBody>
        </p:sp>
      </p:grpSp>
      <p:grpSp>
        <p:nvGrpSpPr>
          <p:cNvPr id="41" name="Group 41"/>
          <p:cNvGrpSpPr/>
          <p:nvPr/>
        </p:nvGrpSpPr>
        <p:grpSpPr>
          <a:xfrm>
            <a:off x="2526473" y="12616691"/>
            <a:ext cx="2564805" cy="1135309"/>
            <a:chOff x="0" y="0"/>
            <a:chExt cx="1833378" cy="811543"/>
          </a:xfrm>
        </p:grpSpPr>
        <p:sp>
          <p:nvSpPr>
            <p:cNvPr id="42" name="Freeform 42"/>
            <p:cNvSpPr/>
            <p:nvPr/>
          </p:nvSpPr>
          <p:spPr>
            <a:xfrm>
              <a:off x="0" y="0"/>
              <a:ext cx="1833378" cy="811543"/>
            </a:xfrm>
            <a:custGeom>
              <a:avLst/>
              <a:gdLst/>
              <a:ahLst/>
              <a:cxnLst/>
              <a:rect l="l" t="t" r="r" b="b"/>
              <a:pathLst>
                <a:path w="1833378" h="811543">
                  <a:moveTo>
                    <a:pt x="0" y="0"/>
                  </a:moveTo>
                  <a:lnTo>
                    <a:pt x="1833378" y="0"/>
                  </a:lnTo>
                  <a:lnTo>
                    <a:pt x="1833378" y="811543"/>
                  </a:lnTo>
                  <a:lnTo>
                    <a:pt x="0" y="811543"/>
                  </a:lnTo>
                  <a:close/>
                </a:path>
              </a:pathLst>
            </a:custGeom>
            <a:solidFill>
              <a:srgbClr val="9B233C"/>
            </a:solidFill>
          </p:spPr>
          <p:txBody>
            <a:bodyPr/>
            <a:lstStyle/>
            <a:p>
              <a:endParaRPr lang="de-CH"/>
            </a:p>
          </p:txBody>
        </p:sp>
        <p:sp>
          <p:nvSpPr>
            <p:cNvPr id="43" name="TextBox 43"/>
            <p:cNvSpPr txBox="1"/>
            <p:nvPr/>
          </p:nvSpPr>
          <p:spPr>
            <a:xfrm>
              <a:off x="0" y="-38100"/>
              <a:ext cx="1833378" cy="849643"/>
            </a:xfrm>
            <a:prstGeom prst="rect">
              <a:avLst/>
            </a:prstGeom>
          </p:spPr>
          <p:txBody>
            <a:bodyPr lIns="40320" tIns="40320" rIns="40320" bIns="40320" rtlCol="0" anchor="ctr"/>
            <a:lstStyle/>
            <a:p>
              <a:pPr algn="ctr">
                <a:lnSpc>
                  <a:spcPts val="1602"/>
                </a:lnSpc>
              </a:pPr>
              <a:endParaRPr/>
            </a:p>
          </p:txBody>
        </p:sp>
      </p:grpSp>
      <p:grpSp>
        <p:nvGrpSpPr>
          <p:cNvPr id="44" name="Group 44"/>
          <p:cNvGrpSpPr/>
          <p:nvPr/>
        </p:nvGrpSpPr>
        <p:grpSpPr>
          <a:xfrm>
            <a:off x="1054977" y="11404926"/>
            <a:ext cx="1157004" cy="1137067"/>
            <a:chOff x="0" y="0"/>
            <a:chExt cx="827051" cy="812800"/>
          </a:xfrm>
        </p:grpSpPr>
        <p:sp>
          <p:nvSpPr>
            <p:cNvPr id="45" name="Freeform 45"/>
            <p:cNvSpPr/>
            <p:nvPr/>
          </p:nvSpPr>
          <p:spPr>
            <a:xfrm>
              <a:off x="0" y="0"/>
              <a:ext cx="827051" cy="812800"/>
            </a:xfrm>
            <a:custGeom>
              <a:avLst/>
              <a:gdLst/>
              <a:ahLst/>
              <a:cxnLst/>
              <a:rect l="l" t="t" r="r" b="b"/>
              <a:pathLst>
                <a:path w="827051" h="812800">
                  <a:moveTo>
                    <a:pt x="0" y="0"/>
                  </a:moveTo>
                  <a:lnTo>
                    <a:pt x="827051" y="0"/>
                  </a:lnTo>
                  <a:lnTo>
                    <a:pt x="827051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FFB97D"/>
            </a:solidFill>
          </p:spPr>
          <p:txBody>
            <a:bodyPr/>
            <a:lstStyle/>
            <a:p>
              <a:endParaRPr lang="de-CH"/>
            </a:p>
          </p:txBody>
        </p:sp>
        <p:sp>
          <p:nvSpPr>
            <p:cNvPr id="46" name="TextBox 46"/>
            <p:cNvSpPr txBox="1"/>
            <p:nvPr/>
          </p:nvSpPr>
          <p:spPr>
            <a:xfrm>
              <a:off x="0" y="-38100"/>
              <a:ext cx="827051" cy="850900"/>
            </a:xfrm>
            <a:prstGeom prst="rect">
              <a:avLst/>
            </a:prstGeom>
          </p:spPr>
          <p:txBody>
            <a:bodyPr lIns="40320" tIns="40320" rIns="40320" bIns="40320" rtlCol="0" anchor="ctr"/>
            <a:lstStyle/>
            <a:p>
              <a:pPr algn="ctr">
                <a:lnSpc>
                  <a:spcPts val="1602"/>
                </a:lnSpc>
              </a:pPr>
              <a:endParaRPr/>
            </a:p>
          </p:txBody>
        </p:sp>
      </p:grpSp>
      <p:grpSp>
        <p:nvGrpSpPr>
          <p:cNvPr id="47" name="Group 47"/>
          <p:cNvGrpSpPr/>
          <p:nvPr/>
        </p:nvGrpSpPr>
        <p:grpSpPr>
          <a:xfrm>
            <a:off x="1054977" y="12614933"/>
            <a:ext cx="1177873" cy="1137067"/>
            <a:chOff x="0" y="0"/>
            <a:chExt cx="841969" cy="812800"/>
          </a:xfrm>
        </p:grpSpPr>
        <p:sp>
          <p:nvSpPr>
            <p:cNvPr id="48" name="Freeform 48"/>
            <p:cNvSpPr/>
            <p:nvPr/>
          </p:nvSpPr>
          <p:spPr>
            <a:xfrm>
              <a:off x="0" y="0"/>
              <a:ext cx="841969" cy="812800"/>
            </a:xfrm>
            <a:custGeom>
              <a:avLst/>
              <a:gdLst/>
              <a:ahLst/>
              <a:cxnLst/>
              <a:rect l="l" t="t" r="r" b="b"/>
              <a:pathLst>
                <a:path w="841969" h="812800">
                  <a:moveTo>
                    <a:pt x="0" y="0"/>
                  </a:moveTo>
                  <a:lnTo>
                    <a:pt x="841969" y="0"/>
                  </a:lnTo>
                  <a:lnTo>
                    <a:pt x="841969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9B233C"/>
            </a:solidFill>
          </p:spPr>
          <p:txBody>
            <a:bodyPr/>
            <a:lstStyle/>
            <a:p>
              <a:endParaRPr lang="de-CH"/>
            </a:p>
          </p:txBody>
        </p:sp>
        <p:sp>
          <p:nvSpPr>
            <p:cNvPr id="49" name="TextBox 49"/>
            <p:cNvSpPr txBox="1"/>
            <p:nvPr/>
          </p:nvSpPr>
          <p:spPr>
            <a:xfrm>
              <a:off x="0" y="-38100"/>
              <a:ext cx="841969" cy="850900"/>
            </a:xfrm>
            <a:prstGeom prst="rect">
              <a:avLst/>
            </a:prstGeom>
          </p:spPr>
          <p:txBody>
            <a:bodyPr lIns="40320" tIns="40320" rIns="40320" bIns="40320" rtlCol="0" anchor="ctr"/>
            <a:lstStyle/>
            <a:p>
              <a:pPr algn="ctr">
                <a:lnSpc>
                  <a:spcPts val="1602"/>
                </a:lnSpc>
              </a:pPr>
              <a:endParaRPr/>
            </a:p>
          </p:txBody>
        </p:sp>
      </p:grpSp>
      <p:sp>
        <p:nvSpPr>
          <p:cNvPr id="50" name="Freeform 50"/>
          <p:cNvSpPr/>
          <p:nvPr/>
        </p:nvSpPr>
        <p:spPr>
          <a:xfrm>
            <a:off x="1435150" y="7909968"/>
            <a:ext cx="416596" cy="873977"/>
          </a:xfrm>
          <a:custGeom>
            <a:avLst/>
            <a:gdLst/>
            <a:ahLst/>
            <a:cxnLst/>
            <a:rect l="l" t="t" r="r" b="b"/>
            <a:pathLst>
              <a:path w="416596" h="873977">
                <a:moveTo>
                  <a:pt x="0" y="0"/>
                </a:moveTo>
                <a:lnTo>
                  <a:pt x="416596" y="0"/>
                </a:lnTo>
                <a:lnTo>
                  <a:pt x="416596" y="873976"/>
                </a:lnTo>
                <a:lnTo>
                  <a:pt x="0" y="87397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de-CH"/>
          </a:p>
        </p:txBody>
      </p:sp>
      <p:sp>
        <p:nvSpPr>
          <p:cNvPr id="51" name="Freeform 51"/>
          <p:cNvSpPr/>
          <p:nvPr/>
        </p:nvSpPr>
        <p:spPr>
          <a:xfrm>
            <a:off x="1211738" y="5488890"/>
            <a:ext cx="823546" cy="879622"/>
          </a:xfrm>
          <a:custGeom>
            <a:avLst/>
            <a:gdLst/>
            <a:ahLst/>
            <a:cxnLst/>
            <a:rect l="l" t="t" r="r" b="b"/>
            <a:pathLst>
              <a:path w="823546" h="879622">
                <a:moveTo>
                  <a:pt x="0" y="0"/>
                </a:moveTo>
                <a:lnTo>
                  <a:pt x="823546" y="0"/>
                </a:lnTo>
                <a:lnTo>
                  <a:pt x="823546" y="879622"/>
                </a:lnTo>
                <a:lnTo>
                  <a:pt x="0" y="879622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de-CH"/>
          </a:p>
        </p:txBody>
      </p:sp>
      <p:sp>
        <p:nvSpPr>
          <p:cNvPr id="52" name="Freeform 52"/>
          <p:cNvSpPr/>
          <p:nvPr/>
        </p:nvSpPr>
        <p:spPr>
          <a:xfrm>
            <a:off x="1270541" y="4290359"/>
            <a:ext cx="806724" cy="869784"/>
          </a:xfrm>
          <a:custGeom>
            <a:avLst/>
            <a:gdLst/>
            <a:ahLst/>
            <a:cxnLst/>
            <a:rect l="l" t="t" r="r" b="b"/>
            <a:pathLst>
              <a:path w="806724" h="869784">
                <a:moveTo>
                  <a:pt x="0" y="0"/>
                </a:moveTo>
                <a:lnTo>
                  <a:pt x="806725" y="0"/>
                </a:lnTo>
                <a:lnTo>
                  <a:pt x="806725" y="869783"/>
                </a:lnTo>
                <a:lnTo>
                  <a:pt x="0" y="869783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de-CH"/>
          </a:p>
        </p:txBody>
      </p:sp>
      <p:sp>
        <p:nvSpPr>
          <p:cNvPr id="53" name="Freeform 53"/>
          <p:cNvSpPr/>
          <p:nvPr/>
        </p:nvSpPr>
        <p:spPr>
          <a:xfrm flipH="1">
            <a:off x="1211738" y="10394374"/>
            <a:ext cx="845591" cy="756804"/>
          </a:xfrm>
          <a:custGeom>
            <a:avLst/>
            <a:gdLst/>
            <a:ahLst/>
            <a:cxnLst/>
            <a:rect l="l" t="t" r="r" b="b"/>
            <a:pathLst>
              <a:path w="845591" h="756804">
                <a:moveTo>
                  <a:pt x="845590" y="0"/>
                </a:moveTo>
                <a:lnTo>
                  <a:pt x="0" y="0"/>
                </a:lnTo>
                <a:lnTo>
                  <a:pt x="0" y="756803"/>
                </a:lnTo>
                <a:lnTo>
                  <a:pt x="845590" y="756803"/>
                </a:lnTo>
                <a:lnTo>
                  <a:pt x="84559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de-CH"/>
          </a:p>
        </p:txBody>
      </p:sp>
      <p:sp>
        <p:nvSpPr>
          <p:cNvPr id="54" name="Freeform 54"/>
          <p:cNvSpPr/>
          <p:nvPr/>
        </p:nvSpPr>
        <p:spPr>
          <a:xfrm flipH="1">
            <a:off x="1139072" y="12911866"/>
            <a:ext cx="928792" cy="693111"/>
          </a:xfrm>
          <a:custGeom>
            <a:avLst/>
            <a:gdLst/>
            <a:ahLst/>
            <a:cxnLst/>
            <a:rect l="l" t="t" r="r" b="b"/>
            <a:pathLst>
              <a:path w="928792" h="693111">
                <a:moveTo>
                  <a:pt x="928792" y="0"/>
                </a:moveTo>
                <a:lnTo>
                  <a:pt x="0" y="0"/>
                </a:lnTo>
                <a:lnTo>
                  <a:pt x="0" y="693111"/>
                </a:lnTo>
                <a:lnTo>
                  <a:pt x="928792" y="693111"/>
                </a:lnTo>
                <a:lnTo>
                  <a:pt x="928792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de-CH"/>
          </a:p>
        </p:txBody>
      </p:sp>
      <p:grpSp>
        <p:nvGrpSpPr>
          <p:cNvPr id="55" name="Group 55"/>
          <p:cNvGrpSpPr/>
          <p:nvPr/>
        </p:nvGrpSpPr>
        <p:grpSpPr>
          <a:xfrm rot="-5400000">
            <a:off x="-3240598" y="7391492"/>
            <a:ext cx="11213376" cy="1507639"/>
            <a:chOff x="0" y="0"/>
            <a:chExt cx="3878829" cy="521509"/>
          </a:xfrm>
        </p:grpSpPr>
        <p:sp>
          <p:nvSpPr>
            <p:cNvPr id="56" name="Freeform 56"/>
            <p:cNvSpPr/>
            <p:nvPr/>
          </p:nvSpPr>
          <p:spPr>
            <a:xfrm>
              <a:off x="0" y="0"/>
              <a:ext cx="3878829" cy="521509"/>
            </a:xfrm>
            <a:custGeom>
              <a:avLst/>
              <a:gdLst/>
              <a:ahLst/>
              <a:cxnLst/>
              <a:rect l="l" t="t" r="r" b="b"/>
              <a:pathLst>
                <a:path w="3878829" h="521509">
                  <a:moveTo>
                    <a:pt x="3878829" y="260754"/>
                  </a:moveTo>
                  <a:lnTo>
                    <a:pt x="3472429" y="0"/>
                  </a:lnTo>
                  <a:lnTo>
                    <a:pt x="3472429" y="203200"/>
                  </a:lnTo>
                  <a:lnTo>
                    <a:pt x="0" y="203200"/>
                  </a:lnTo>
                  <a:lnTo>
                    <a:pt x="0" y="318309"/>
                  </a:lnTo>
                  <a:lnTo>
                    <a:pt x="3472429" y="318309"/>
                  </a:lnTo>
                  <a:lnTo>
                    <a:pt x="3472429" y="521509"/>
                  </a:lnTo>
                  <a:lnTo>
                    <a:pt x="3878829" y="260754"/>
                  </a:lnTo>
                  <a:close/>
                </a:path>
              </a:pathLst>
            </a:custGeom>
            <a:solidFill>
              <a:srgbClr val="D3C9D3"/>
            </a:solidFill>
          </p:spPr>
          <p:txBody>
            <a:bodyPr/>
            <a:lstStyle/>
            <a:p>
              <a:endParaRPr lang="de-CH"/>
            </a:p>
          </p:txBody>
        </p:sp>
        <p:sp>
          <p:nvSpPr>
            <p:cNvPr id="57" name="TextBox 57"/>
            <p:cNvSpPr txBox="1"/>
            <p:nvPr/>
          </p:nvSpPr>
          <p:spPr>
            <a:xfrm>
              <a:off x="0" y="155575"/>
              <a:ext cx="3777229" cy="16273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993"/>
                </a:lnSpc>
              </a:pPr>
              <a:endParaRPr/>
            </a:p>
          </p:txBody>
        </p:sp>
      </p:grpSp>
      <p:sp>
        <p:nvSpPr>
          <p:cNvPr id="58" name="AutoShape 58"/>
          <p:cNvSpPr/>
          <p:nvPr/>
        </p:nvSpPr>
        <p:spPr>
          <a:xfrm>
            <a:off x="6574089" y="2353761"/>
            <a:ext cx="4895872" cy="0"/>
          </a:xfrm>
          <a:prstGeom prst="line">
            <a:avLst/>
          </a:prstGeom>
          <a:ln w="1905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de-CH"/>
          </a:p>
        </p:txBody>
      </p:sp>
      <p:sp>
        <p:nvSpPr>
          <p:cNvPr id="59" name="AutoShape 59"/>
          <p:cNvSpPr/>
          <p:nvPr/>
        </p:nvSpPr>
        <p:spPr>
          <a:xfrm>
            <a:off x="13725172" y="2353761"/>
            <a:ext cx="1987172" cy="0"/>
          </a:xfrm>
          <a:prstGeom prst="line">
            <a:avLst/>
          </a:prstGeom>
          <a:ln w="1905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de-CH"/>
          </a:p>
        </p:txBody>
      </p:sp>
      <p:sp>
        <p:nvSpPr>
          <p:cNvPr id="60" name="Freeform 60"/>
          <p:cNvSpPr/>
          <p:nvPr/>
        </p:nvSpPr>
        <p:spPr>
          <a:xfrm>
            <a:off x="1352103" y="6639597"/>
            <a:ext cx="502730" cy="932421"/>
          </a:xfrm>
          <a:custGeom>
            <a:avLst/>
            <a:gdLst/>
            <a:ahLst/>
            <a:cxnLst/>
            <a:rect l="l" t="t" r="r" b="b"/>
            <a:pathLst>
              <a:path w="502730" h="932421">
                <a:moveTo>
                  <a:pt x="0" y="0"/>
                </a:moveTo>
                <a:lnTo>
                  <a:pt x="502730" y="0"/>
                </a:lnTo>
                <a:lnTo>
                  <a:pt x="502730" y="932421"/>
                </a:lnTo>
                <a:lnTo>
                  <a:pt x="0" y="932421"/>
                </a:lnTo>
                <a:lnTo>
                  <a:pt x="0" y="0"/>
                </a:lnTo>
                <a:close/>
              </a:path>
            </a:pathLst>
          </a:custGeom>
          <a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de-CH"/>
          </a:p>
        </p:txBody>
      </p:sp>
      <p:sp>
        <p:nvSpPr>
          <p:cNvPr id="61" name="Freeform 61"/>
          <p:cNvSpPr/>
          <p:nvPr/>
        </p:nvSpPr>
        <p:spPr>
          <a:xfrm rot="386405" flipH="1">
            <a:off x="1315687" y="11562237"/>
            <a:ext cx="615648" cy="494571"/>
          </a:xfrm>
          <a:custGeom>
            <a:avLst/>
            <a:gdLst/>
            <a:ahLst/>
            <a:cxnLst/>
            <a:rect l="l" t="t" r="r" b="b"/>
            <a:pathLst>
              <a:path w="615648" h="494571">
                <a:moveTo>
                  <a:pt x="615648" y="0"/>
                </a:moveTo>
                <a:lnTo>
                  <a:pt x="0" y="0"/>
                </a:lnTo>
                <a:lnTo>
                  <a:pt x="0" y="494571"/>
                </a:lnTo>
                <a:lnTo>
                  <a:pt x="615648" y="494571"/>
                </a:lnTo>
                <a:lnTo>
                  <a:pt x="615648" y="0"/>
                </a:lnTo>
                <a:close/>
              </a:path>
            </a:pathLst>
          </a:custGeom>
          <a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de-CH"/>
          </a:p>
        </p:txBody>
      </p:sp>
      <p:sp>
        <p:nvSpPr>
          <p:cNvPr id="62" name="Freeform 62"/>
          <p:cNvSpPr/>
          <p:nvPr/>
        </p:nvSpPr>
        <p:spPr>
          <a:xfrm>
            <a:off x="1162316" y="11778486"/>
            <a:ext cx="922389" cy="576493"/>
          </a:xfrm>
          <a:custGeom>
            <a:avLst/>
            <a:gdLst/>
            <a:ahLst/>
            <a:cxnLst/>
            <a:rect l="l" t="t" r="r" b="b"/>
            <a:pathLst>
              <a:path w="922389" h="576493">
                <a:moveTo>
                  <a:pt x="0" y="0"/>
                </a:moveTo>
                <a:lnTo>
                  <a:pt x="922390" y="0"/>
                </a:lnTo>
                <a:lnTo>
                  <a:pt x="922390" y="576493"/>
                </a:lnTo>
                <a:lnTo>
                  <a:pt x="0" y="576493"/>
                </a:lnTo>
                <a:lnTo>
                  <a:pt x="0" y="0"/>
                </a:lnTo>
                <a:close/>
              </a:path>
            </a:pathLst>
          </a:custGeom>
          <a:blipFill>
            <a:blip r:embed="rId16">
              <a:extLs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de-CH"/>
          </a:p>
        </p:txBody>
      </p:sp>
      <p:sp>
        <p:nvSpPr>
          <p:cNvPr id="64" name="Freeform 64"/>
          <p:cNvSpPr/>
          <p:nvPr/>
        </p:nvSpPr>
        <p:spPr>
          <a:xfrm flipH="1">
            <a:off x="1220653" y="9189957"/>
            <a:ext cx="845591" cy="756804"/>
          </a:xfrm>
          <a:custGeom>
            <a:avLst/>
            <a:gdLst/>
            <a:ahLst/>
            <a:cxnLst/>
            <a:rect l="l" t="t" r="r" b="b"/>
            <a:pathLst>
              <a:path w="845591" h="756804">
                <a:moveTo>
                  <a:pt x="845590" y="0"/>
                </a:moveTo>
                <a:lnTo>
                  <a:pt x="0" y="0"/>
                </a:lnTo>
                <a:lnTo>
                  <a:pt x="0" y="756803"/>
                </a:lnTo>
                <a:lnTo>
                  <a:pt x="845590" y="756803"/>
                </a:lnTo>
                <a:lnTo>
                  <a:pt x="84559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de-CH"/>
          </a:p>
        </p:txBody>
      </p:sp>
      <p:sp>
        <p:nvSpPr>
          <p:cNvPr id="65" name="Freeform 65"/>
          <p:cNvSpPr/>
          <p:nvPr/>
        </p:nvSpPr>
        <p:spPr>
          <a:xfrm rot="-7279851" flipH="1">
            <a:off x="1801309" y="9039406"/>
            <a:ext cx="262042" cy="495268"/>
          </a:xfrm>
          <a:custGeom>
            <a:avLst/>
            <a:gdLst/>
            <a:ahLst/>
            <a:cxnLst/>
            <a:rect l="l" t="t" r="r" b="b"/>
            <a:pathLst>
              <a:path w="262042" h="495268">
                <a:moveTo>
                  <a:pt x="262042" y="0"/>
                </a:moveTo>
                <a:lnTo>
                  <a:pt x="0" y="0"/>
                </a:lnTo>
                <a:lnTo>
                  <a:pt x="0" y="495268"/>
                </a:lnTo>
                <a:lnTo>
                  <a:pt x="262042" y="495268"/>
                </a:lnTo>
                <a:lnTo>
                  <a:pt x="262042" y="0"/>
                </a:lnTo>
                <a:close/>
              </a:path>
            </a:pathLst>
          </a:custGeom>
          <a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de-CH"/>
          </a:p>
        </p:txBody>
      </p:sp>
      <p:sp>
        <p:nvSpPr>
          <p:cNvPr id="66" name="Freeform 66"/>
          <p:cNvSpPr/>
          <p:nvPr/>
        </p:nvSpPr>
        <p:spPr>
          <a:xfrm>
            <a:off x="18629409" y="14018700"/>
            <a:ext cx="1893078" cy="456497"/>
          </a:xfrm>
          <a:custGeom>
            <a:avLst/>
            <a:gdLst/>
            <a:ahLst/>
            <a:cxnLst/>
            <a:rect l="l" t="t" r="r" b="b"/>
            <a:pathLst>
              <a:path w="1893078" h="456497">
                <a:moveTo>
                  <a:pt x="0" y="0"/>
                </a:moveTo>
                <a:lnTo>
                  <a:pt x="1893078" y="0"/>
                </a:lnTo>
                <a:lnTo>
                  <a:pt x="1893078" y="456497"/>
                </a:lnTo>
                <a:lnTo>
                  <a:pt x="0" y="456497"/>
                </a:lnTo>
                <a:lnTo>
                  <a:pt x="0" y="0"/>
                </a:lnTo>
                <a:close/>
              </a:path>
            </a:pathLst>
          </a:custGeom>
          <a:blipFill>
            <a:blip r:embed="rId20"/>
            <a:stretch>
              <a:fillRect/>
            </a:stretch>
          </a:blipFill>
        </p:spPr>
        <p:txBody>
          <a:bodyPr/>
          <a:lstStyle/>
          <a:p>
            <a:endParaRPr lang="de-CH"/>
          </a:p>
        </p:txBody>
      </p:sp>
      <p:graphicFrame>
        <p:nvGraphicFramePr>
          <p:cNvPr id="67" name="Table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0833996"/>
              </p:ext>
            </p:extLst>
          </p:nvPr>
        </p:nvGraphicFramePr>
        <p:xfrm>
          <a:off x="5520703" y="4154729"/>
          <a:ext cx="15001786" cy="9597271"/>
        </p:xfrm>
        <a:graphic>
          <a:graphicData uri="http://schemas.openxmlformats.org/drawingml/2006/table">
            <a:tbl>
              <a:tblPr/>
              <a:tblGrid>
                <a:gridCol w="21223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23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23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223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223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223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2677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194708"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1857"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3620"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 dirty="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1857"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 dirty="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 dirty="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5383"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11857"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 dirty="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13620"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24369"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661"/>
                        </a:lnSpc>
                        <a:defRPr/>
                      </a:pPr>
                      <a:endParaRPr lang="en-US" sz="1100" dirty="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3C9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8" name="TextBox 68"/>
          <p:cNvSpPr txBox="1"/>
          <p:nvPr/>
        </p:nvSpPr>
        <p:spPr>
          <a:xfrm>
            <a:off x="971519" y="860084"/>
            <a:ext cx="5360223" cy="7518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5600"/>
              </a:lnSpc>
            </a:pPr>
            <a:r>
              <a:rPr lang="en-US" sz="5600" b="1" spc="-140">
                <a:solidFill>
                  <a:srgbClr val="644164"/>
                </a:solidFill>
                <a:latin typeface="Archivo Bold"/>
                <a:ea typeface="Archivo Bold"/>
                <a:cs typeface="Archivo Bold"/>
                <a:sym typeface="Archivo Bold"/>
              </a:rPr>
              <a:t>Mobilitätsplan</a:t>
            </a:r>
          </a:p>
        </p:txBody>
      </p:sp>
      <p:sp>
        <p:nvSpPr>
          <p:cNvPr id="69" name="TextBox 69"/>
          <p:cNvSpPr txBox="1"/>
          <p:nvPr/>
        </p:nvSpPr>
        <p:spPr>
          <a:xfrm>
            <a:off x="2696751" y="4280033"/>
            <a:ext cx="2655023" cy="3397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796"/>
              </a:lnSpc>
            </a:pPr>
            <a:r>
              <a:rPr lang="en-US" sz="1997" b="1">
                <a:solidFill>
                  <a:srgbClr val="FFFFFF"/>
                </a:solidFill>
                <a:latin typeface="Archivo Bold"/>
                <a:ea typeface="Archivo Bold"/>
                <a:cs typeface="Archivo Bold"/>
                <a:sym typeface="Archivo Bold"/>
              </a:rPr>
              <a:t>Treppen steigen</a:t>
            </a:r>
          </a:p>
        </p:txBody>
      </p:sp>
      <p:sp>
        <p:nvSpPr>
          <p:cNvPr id="70" name="TextBox 70"/>
          <p:cNvSpPr txBox="1"/>
          <p:nvPr/>
        </p:nvSpPr>
        <p:spPr>
          <a:xfrm>
            <a:off x="2696751" y="5488258"/>
            <a:ext cx="2655023" cy="33720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796"/>
              </a:lnSpc>
            </a:pPr>
            <a:r>
              <a:rPr lang="en-US" sz="1997" b="1">
                <a:solidFill>
                  <a:srgbClr val="644164"/>
                </a:solidFill>
                <a:latin typeface="Archivo Bold"/>
                <a:ea typeface="Archivo Bold"/>
                <a:cs typeface="Archivo Bold"/>
                <a:sym typeface="Archivo Bold"/>
              </a:rPr>
              <a:t>Gehen im Korridor</a:t>
            </a:r>
          </a:p>
        </p:txBody>
      </p:sp>
      <p:sp>
        <p:nvSpPr>
          <p:cNvPr id="71" name="TextBox 71"/>
          <p:cNvSpPr txBox="1"/>
          <p:nvPr/>
        </p:nvSpPr>
        <p:spPr>
          <a:xfrm>
            <a:off x="2696751" y="7905508"/>
            <a:ext cx="2655023" cy="33718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796"/>
              </a:lnSpc>
            </a:pPr>
            <a:r>
              <a:rPr lang="en-US" sz="1997" b="1">
                <a:solidFill>
                  <a:srgbClr val="644164"/>
                </a:solidFill>
                <a:latin typeface="Archivo Bold"/>
                <a:ea typeface="Archivo Bold"/>
                <a:cs typeface="Archivo Bold"/>
                <a:sym typeface="Archivo Bold"/>
              </a:rPr>
              <a:t>Stehen</a:t>
            </a:r>
          </a:p>
        </p:txBody>
      </p:sp>
      <p:sp>
        <p:nvSpPr>
          <p:cNvPr id="72" name="TextBox 72"/>
          <p:cNvSpPr txBox="1"/>
          <p:nvPr/>
        </p:nvSpPr>
        <p:spPr>
          <a:xfrm>
            <a:off x="2696751" y="9091813"/>
            <a:ext cx="1959601" cy="68699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796"/>
              </a:lnSpc>
            </a:pPr>
            <a:r>
              <a:rPr lang="en-US" sz="1997" b="1">
                <a:solidFill>
                  <a:srgbClr val="644164"/>
                </a:solidFill>
                <a:latin typeface="Archivo Bold"/>
                <a:ea typeface="Archivo Bold"/>
                <a:cs typeface="Archivo Bold"/>
                <a:sym typeface="Archivo Bold"/>
              </a:rPr>
              <a:t>Mobilisation Sitz-Stand</a:t>
            </a:r>
          </a:p>
        </p:txBody>
      </p:sp>
      <p:sp>
        <p:nvSpPr>
          <p:cNvPr id="73" name="TextBox 73"/>
          <p:cNvSpPr txBox="1"/>
          <p:nvPr/>
        </p:nvSpPr>
        <p:spPr>
          <a:xfrm>
            <a:off x="2696751" y="10325521"/>
            <a:ext cx="2093336" cy="68699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796"/>
              </a:lnSpc>
            </a:pPr>
            <a:r>
              <a:rPr lang="en-US" sz="1997" b="1">
                <a:solidFill>
                  <a:srgbClr val="644164"/>
                </a:solidFill>
                <a:latin typeface="Archivo Bold"/>
                <a:ea typeface="Archivo Bold"/>
                <a:cs typeface="Archivo Bold"/>
                <a:sym typeface="Archivo Bold"/>
              </a:rPr>
              <a:t>Mobilisation an der Bettkante</a:t>
            </a:r>
          </a:p>
        </p:txBody>
      </p:sp>
      <p:sp>
        <p:nvSpPr>
          <p:cNvPr id="74" name="TextBox 74"/>
          <p:cNvSpPr txBox="1"/>
          <p:nvPr/>
        </p:nvSpPr>
        <p:spPr>
          <a:xfrm>
            <a:off x="2676814" y="11514720"/>
            <a:ext cx="2113273" cy="68699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796"/>
              </a:lnSpc>
            </a:pPr>
            <a:r>
              <a:rPr lang="en-US" sz="1997" b="1">
                <a:solidFill>
                  <a:srgbClr val="644164"/>
                </a:solidFill>
                <a:latin typeface="Archivo Bold"/>
                <a:ea typeface="Archivo Bold"/>
                <a:cs typeface="Archivo Bold"/>
                <a:sym typeface="Archivo Bold"/>
              </a:rPr>
              <a:t>Im Bett aktiv bewegen</a:t>
            </a:r>
          </a:p>
        </p:txBody>
      </p:sp>
      <p:sp>
        <p:nvSpPr>
          <p:cNvPr id="75" name="TextBox 75"/>
          <p:cNvSpPr txBox="1"/>
          <p:nvPr/>
        </p:nvSpPr>
        <p:spPr>
          <a:xfrm>
            <a:off x="2676814" y="12743777"/>
            <a:ext cx="2113273" cy="33720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796"/>
              </a:lnSpc>
            </a:pPr>
            <a:r>
              <a:rPr lang="en-US" sz="1997" b="1">
                <a:solidFill>
                  <a:srgbClr val="FFFFFF"/>
                </a:solidFill>
                <a:latin typeface="Archivo Bold"/>
                <a:ea typeface="Archivo Bold"/>
                <a:cs typeface="Archivo Bold"/>
                <a:sym typeface="Archivo Bold"/>
              </a:rPr>
              <a:t>Im Bett liegen</a:t>
            </a:r>
          </a:p>
        </p:txBody>
      </p:sp>
      <p:sp>
        <p:nvSpPr>
          <p:cNvPr id="76" name="TextBox 76"/>
          <p:cNvSpPr txBox="1"/>
          <p:nvPr/>
        </p:nvSpPr>
        <p:spPr>
          <a:xfrm>
            <a:off x="5351774" y="1970906"/>
            <a:ext cx="1083404" cy="42344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639"/>
              </a:lnSpc>
            </a:pPr>
            <a:r>
              <a:rPr lang="en-US" sz="2599" dirty="0">
                <a:solidFill>
                  <a:srgbClr val="644164"/>
                </a:solidFill>
                <a:latin typeface="Archivo"/>
                <a:ea typeface="Archivo"/>
                <a:cs typeface="Archivo"/>
                <a:sym typeface="Archivo"/>
              </a:rPr>
              <a:t>Name</a:t>
            </a:r>
          </a:p>
        </p:txBody>
      </p:sp>
      <p:sp>
        <p:nvSpPr>
          <p:cNvPr id="77" name="TextBox 77"/>
          <p:cNvSpPr txBox="1"/>
          <p:nvPr/>
        </p:nvSpPr>
        <p:spPr>
          <a:xfrm>
            <a:off x="12027862" y="1986600"/>
            <a:ext cx="1503908" cy="45783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639"/>
              </a:lnSpc>
            </a:pPr>
            <a:r>
              <a:rPr lang="en-US" sz="2599" dirty="0" err="1">
                <a:solidFill>
                  <a:srgbClr val="644164"/>
                </a:solidFill>
                <a:latin typeface="Archivo"/>
                <a:ea typeface="Archivo"/>
                <a:cs typeface="Archivo"/>
                <a:sym typeface="Archivo"/>
              </a:rPr>
              <a:t>Zimmernr</a:t>
            </a:r>
            <a:r>
              <a:rPr lang="en-US" sz="2599" dirty="0">
                <a:solidFill>
                  <a:srgbClr val="644164"/>
                </a:solidFill>
                <a:latin typeface="Archivo"/>
                <a:ea typeface="Archivo"/>
                <a:cs typeface="Archivo"/>
                <a:sym typeface="Archivo"/>
              </a:rPr>
              <a:t>.</a:t>
            </a:r>
          </a:p>
        </p:txBody>
      </p:sp>
      <p:sp>
        <p:nvSpPr>
          <p:cNvPr id="78" name="TextBox 78"/>
          <p:cNvSpPr txBox="1"/>
          <p:nvPr/>
        </p:nvSpPr>
        <p:spPr>
          <a:xfrm>
            <a:off x="18629409" y="14492629"/>
            <a:ext cx="1470868" cy="2582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040"/>
              </a:lnSpc>
            </a:pPr>
            <a:r>
              <a:rPr lang="en-US" sz="1457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Hospital in Motion</a:t>
            </a:r>
          </a:p>
        </p:txBody>
      </p:sp>
      <p:sp>
        <p:nvSpPr>
          <p:cNvPr id="79" name="TextBox 79"/>
          <p:cNvSpPr txBox="1"/>
          <p:nvPr/>
        </p:nvSpPr>
        <p:spPr>
          <a:xfrm>
            <a:off x="2696751" y="6696623"/>
            <a:ext cx="2655023" cy="33720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796"/>
              </a:lnSpc>
            </a:pPr>
            <a:r>
              <a:rPr lang="en-US" sz="1997" b="1">
                <a:solidFill>
                  <a:srgbClr val="644164"/>
                </a:solidFill>
                <a:latin typeface="Archivo Bold"/>
                <a:ea typeface="Archivo Bold"/>
                <a:cs typeface="Archivo Bold"/>
                <a:sym typeface="Archivo Bold"/>
              </a:rPr>
              <a:t>Gehen im Zimmer</a:t>
            </a:r>
          </a:p>
        </p:txBody>
      </p:sp>
      <p:sp>
        <p:nvSpPr>
          <p:cNvPr id="80" name="TextBox 80"/>
          <p:cNvSpPr txBox="1"/>
          <p:nvPr/>
        </p:nvSpPr>
        <p:spPr>
          <a:xfrm>
            <a:off x="10687238" y="7333305"/>
            <a:ext cx="9525" cy="40576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359"/>
              </a:lnSpc>
            </a:pPr>
            <a:endParaRPr/>
          </a:p>
        </p:txBody>
      </p:sp>
      <p:sp>
        <p:nvSpPr>
          <p:cNvPr id="81" name="TextBox 81"/>
          <p:cNvSpPr txBox="1"/>
          <p:nvPr/>
        </p:nvSpPr>
        <p:spPr>
          <a:xfrm>
            <a:off x="2295471" y="12715202"/>
            <a:ext cx="141238" cy="3492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2000" b="1">
                <a:solidFill>
                  <a:srgbClr val="644164"/>
                </a:solidFill>
                <a:latin typeface="Archivo Bold"/>
                <a:ea typeface="Archivo Bold"/>
                <a:cs typeface="Archivo Bold"/>
                <a:sym typeface="Archivo Bold"/>
              </a:rPr>
              <a:t>1</a:t>
            </a:r>
          </a:p>
        </p:txBody>
      </p:sp>
      <p:sp>
        <p:nvSpPr>
          <p:cNvPr id="82" name="TextBox 82"/>
          <p:cNvSpPr txBox="1"/>
          <p:nvPr/>
        </p:nvSpPr>
        <p:spPr>
          <a:xfrm>
            <a:off x="2295471" y="11514720"/>
            <a:ext cx="141238" cy="3492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2000" b="1">
                <a:solidFill>
                  <a:srgbClr val="644164"/>
                </a:solidFill>
                <a:latin typeface="Archivo Bold"/>
                <a:ea typeface="Archivo Bold"/>
                <a:cs typeface="Archivo Bold"/>
                <a:sym typeface="Archivo Bold"/>
              </a:rPr>
              <a:t>2</a:t>
            </a:r>
          </a:p>
        </p:txBody>
      </p:sp>
      <p:sp>
        <p:nvSpPr>
          <p:cNvPr id="83" name="TextBox 83"/>
          <p:cNvSpPr txBox="1"/>
          <p:nvPr/>
        </p:nvSpPr>
        <p:spPr>
          <a:xfrm>
            <a:off x="2295471" y="10306471"/>
            <a:ext cx="141238" cy="3492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2000" b="1">
                <a:solidFill>
                  <a:srgbClr val="644164"/>
                </a:solidFill>
                <a:latin typeface="Archivo Bold"/>
                <a:ea typeface="Archivo Bold"/>
                <a:cs typeface="Archivo Bold"/>
                <a:sym typeface="Archivo Bold"/>
              </a:rPr>
              <a:t>3</a:t>
            </a:r>
          </a:p>
        </p:txBody>
      </p:sp>
      <p:sp>
        <p:nvSpPr>
          <p:cNvPr id="84" name="TextBox 84"/>
          <p:cNvSpPr txBox="1"/>
          <p:nvPr/>
        </p:nvSpPr>
        <p:spPr>
          <a:xfrm>
            <a:off x="2295471" y="9082288"/>
            <a:ext cx="141238" cy="3492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2000" b="1">
                <a:solidFill>
                  <a:srgbClr val="644164"/>
                </a:solidFill>
                <a:latin typeface="Archivo Bold"/>
                <a:ea typeface="Archivo Bold"/>
                <a:cs typeface="Archivo Bold"/>
                <a:sym typeface="Archivo Bold"/>
              </a:rPr>
              <a:t>4</a:t>
            </a:r>
          </a:p>
        </p:txBody>
      </p:sp>
      <p:sp>
        <p:nvSpPr>
          <p:cNvPr id="85" name="TextBox 85"/>
          <p:cNvSpPr txBox="1"/>
          <p:nvPr/>
        </p:nvSpPr>
        <p:spPr>
          <a:xfrm>
            <a:off x="2295471" y="7886458"/>
            <a:ext cx="141238" cy="3492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2000" b="1">
                <a:solidFill>
                  <a:srgbClr val="644164"/>
                </a:solidFill>
                <a:latin typeface="Archivo Bold"/>
                <a:ea typeface="Archivo Bold"/>
                <a:cs typeface="Archivo Bold"/>
                <a:sym typeface="Archivo Bold"/>
              </a:rPr>
              <a:t>5</a:t>
            </a:r>
          </a:p>
        </p:txBody>
      </p:sp>
      <p:sp>
        <p:nvSpPr>
          <p:cNvPr id="86" name="TextBox 86"/>
          <p:cNvSpPr txBox="1"/>
          <p:nvPr/>
        </p:nvSpPr>
        <p:spPr>
          <a:xfrm>
            <a:off x="2295471" y="6678210"/>
            <a:ext cx="141238" cy="3492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2000" b="1">
                <a:solidFill>
                  <a:srgbClr val="644164"/>
                </a:solidFill>
                <a:latin typeface="Archivo Bold"/>
                <a:ea typeface="Archivo Bold"/>
                <a:cs typeface="Archivo Bold"/>
                <a:sym typeface="Archivo Bold"/>
              </a:rPr>
              <a:t>6</a:t>
            </a:r>
          </a:p>
        </p:txBody>
      </p:sp>
      <p:sp>
        <p:nvSpPr>
          <p:cNvPr id="87" name="TextBox 87"/>
          <p:cNvSpPr txBox="1"/>
          <p:nvPr/>
        </p:nvSpPr>
        <p:spPr>
          <a:xfrm>
            <a:off x="2295471" y="5477475"/>
            <a:ext cx="141238" cy="3492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2000" b="1">
                <a:solidFill>
                  <a:srgbClr val="644164"/>
                </a:solidFill>
                <a:latin typeface="Archivo Bold"/>
                <a:ea typeface="Archivo Bold"/>
                <a:cs typeface="Archivo Bold"/>
                <a:sym typeface="Archivo Bold"/>
              </a:rPr>
              <a:t>7</a:t>
            </a:r>
          </a:p>
        </p:txBody>
      </p:sp>
      <p:sp>
        <p:nvSpPr>
          <p:cNvPr id="88" name="TextBox 88"/>
          <p:cNvSpPr txBox="1"/>
          <p:nvPr/>
        </p:nvSpPr>
        <p:spPr>
          <a:xfrm>
            <a:off x="2295471" y="4267968"/>
            <a:ext cx="141238" cy="3492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2000" b="1">
                <a:solidFill>
                  <a:srgbClr val="644164"/>
                </a:solidFill>
                <a:latin typeface="Archivo Bold"/>
                <a:ea typeface="Archivo Bold"/>
                <a:cs typeface="Archivo Bold"/>
                <a:sym typeface="Archivo Bold"/>
              </a:rPr>
              <a:t>8</a:t>
            </a:r>
          </a:p>
        </p:txBody>
      </p:sp>
      <p:sp>
        <p:nvSpPr>
          <p:cNvPr id="89" name="TextBox 89"/>
          <p:cNvSpPr txBox="1"/>
          <p:nvPr/>
        </p:nvSpPr>
        <p:spPr>
          <a:xfrm>
            <a:off x="2676814" y="14108577"/>
            <a:ext cx="5249614" cy="9239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2000" b="1">
                <a:solidFill>
                  <a:srgbClr val="000000"/>
                </a:solidFill>
                <a:latin typeface="Archivo Bold"/>
                <a:ea typeface="Archivo Bold"/>
                <a:cs typeface="Archivo Bold"/>
                <a:sym typeface="Archivo Bold"/>
              </a:rPr>
              <a:t>Tagesziel: </a:t>
            </a:r>
            <a:r>
              <a:rPr lang="en-US" sz="2000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Einkreisen </a:t>
            </a:r>
          </a:p>
          <a:p>
            <a:pPr algn="l">
              <a:lnSpc>
                <a:spcPts val="2400"/>
              </a:lnSpc>
            </a:pPr>
            <a:r>
              <a:rPr lang="en-US" sz="2000" b="1">
                <a:solidFill>
                  <a:srgbClr val="000000"/>
                </a:solidFill>
                <a:latin typeface="Archivo Bold"/>
                <a:ea typeface="Archivo Bold"/>
                <a:cs typeface="Archivo Bold"/>
                <a:sym typeface="Archivo Bold"/>
              </a:rPr>
              <a:t>Erreichte Stufen:</a:t>
            </a:r>
            <a:r>
              <a:rPr lang="en-US" sz="2000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 Dokumentieren mit Strichen</a:t>
            </a:r>
          </a:p>
          <a:p>
            <a:pPr algn="l">
              <a:lnSpc>
                <a:spcPts val="2400"/>
              </a:lnSpc>
            </a:pPr>
            <a:endParaRPr lang="en-US" sz="2000">
              <a:solidFill>
                <a:srgbClr val="000000"/>
              </a:solidFill>
              <a:latin typeface="Archivo"/>
              <a:ea typeface="Archivo"/>
              <a:cs typeface="Archivo"/>
              <a:sym typeface="Archivo"/>
            </a:endParaRPr>
          </a:p>
        </p:txBody>
      </p:sp>
      <p:sp>
        <p:nvSpPr>
          <p:cNvPr id="90" name="TextBox 90"/>
          <p:cNvSpPr txBox="1"/>
          <p:nvPr/>
        </p:nvSpPr>
        <p:spPr>
          <a:xfrm>
            <a:off x="971519" y="14034477"/>
            <a:ext cx="1553666" cy="7016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800"/>
              </a:lnSpc>
            </a:pPr>
            <a:r>
              <a:rPr lang="en-US" sz="2000" b="1">
                <a:solidFill>
                  <a:srgbClr val="000000"/>
                </a:solidFill>
                <a:latin typeface="Archivo Bold"/>
                <a:ea typeface="Archivo Bold"/>
                <a:cs typeface="Archivo Bold"/>
                <a:sym typeface="Archivo Bold"/>
              </a:rPr>
              <a:t>Rückseite beachten</a:t>
            </a:r>
          </a:p>
        </p:txBody>
      </p:sp>
      <p:sp>
        <p:nvSpPr>
          <p:cNvPr id="91" name="AutoShape 91"/>
          <p:cNvSpPr/>
          <p:nvPr/>
        </p:nvSpPr>
        <p:spPr>
          <a:xfrm flipH="1">
            <a:off x="789208" y="14394840"/>
            <a:ext cx="1506263" cy="0"/>
          </a:xfrm>
          <a:prstGeom prst="line">
            <a:avLst/>
          </a:prstGeom>
          <a:ln w="28575" cap="flat">
            <a:solidFill>
              <a:srgbClr val="000000"/>
            </a:solidFill>
            <a:prstDash val="solid"/>
            <a:headEnd type="none" w="sm" len="sm"/>
            <a:tailEnd type="triangle" w="lg" len="med"/>
          </a:ln>
        </p:spPr>
        <p:txBody>
          <a:bodyPr/>
          <a:lstStyle/>
          <a:p>
            <a:endParaRPr lang="de-CH"/>
          </a:p>
        </p:txBody>
      </p:sp>
      <p:grpSp>
        <p:nvGrpSpPr>
          <p:cNvPr id="92" name="Group 92"/>
          <p:cNvGrpSpPr/>
          <p:nvPr/>
        </p:nvGrpSpPr>
        <p:grpSpPr>
          <a:xfrm>
            <a:off x="5520703" y="3027632"/>
            <a:ext cx="15001784" cy="991345"/>
            <a:chOff x="0" y="0"/>
            <a:chExt cx="20002378" cy="1321793"/>
          </a:xfrm>
        </p:grpSpPr>
        <p:grpSp>
          <p:nvGrpSpPr>
            <p:cNvPr id="93" name="Group 93"/>
            <p:cNvGrpSpPr/>
            <p:nvPr/>
          </p:nvGrpSpPr>
          <p:grpSpPr>
            <a:xfrm>
              <a:off x="0" y="0"/>
              <a:ext cx="20002378" cy="1321793"/>
              <a:chOff x="0" y="0"/>
              <a:chExt cx="2688150" cy="177638"/>
            </a:xfrm>
          </p:grpSpPr>
          <p:sp>
            <p:nvSpPr>
              <p:cNvPr id="94" name="Freeform 94"/>
              <p:cNvSpPr/>
              <p:nvPr/>
            </p:nvSpPr>
            <p:spPr>
              <a:xfrm>
                <a:off x="0" y="0"/>
                <a:ext cx="2688150" cy="177638"/>
              </a:xfrm>
              <a:custGeom>
                <a:avLst/>
                <a:gdLst/>
                <a:ahLst/>
                <a:cxnLst/>
                <a:rect l="l" t="t" r="r" b="b"/>
                <a:pathLst>
                  <a:path w="2688150" h="177638">
                    <a:moveTo>
                      <a:pt x="0" y="0"/>
                    </a:moveTo>
                    <a:lnTo>
                      <a:pt x="2688150" y="0"/>
                    </a:lnTo>
                    <a:lnTo>
                      <a:pt x="2688150" y="177638"/>
                    </a:lnTo>
                    <a:lnTo>
                      <a:pt x="0" y="177638"/>
                    </a:lnTo>
                    <a:close/>
                  </a:path>
                </a:pathLst>
              </a:custGeom>
              <a:solidFill>
                <a:srgbClr val="D3C9D3"/>
              </a:solidFill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95" name="TextBox 95"/>
              <p:cNvSpPr txBox="1"/>
              <p:nvPr/>
            </p:nvSpPr>
            <p:spPr>
              <a:xfrm>
                <a:off x="0" y="-38100"/>
                <a:ext cx="2688150" cy="215738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2796"/>
                  </a:lnSpc>
                </a:pPr>
                <a:endParaRPr/>
              </a:p>
            </p:txBody>
          </p:sp>
        </p:grpSp>
        <p:sp>
          <p:nvSpPr>
            <p:cNvPr id="96" name="TextBox 96"/>
            <p:cNvSpPr txBox="1"/>
            <p:nvPr/>
          </p:nvSpPr>
          <p:spPr>
            <a:xfrm>
              <a:off x="163174" y="84507"/>
              <a:ext cx="1361870" cy="53731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381"/>
                </a:lnSpc>
              </a:pPr>
              <a:r>
                <a:rPr lang="en-US" sz="2415" b="1">
                  <a:solidFill>
                    <a:srgbClr val="644164"/>
                  </a:solidFill>
                  <a:latin typeface="Archivo Bold"/>
                  <a:ea typeface="Archivo Bold"/>
                  <a:cs typeface="Archivo Bold"/>
                  <a:sym typeface="Archivo Bold"/>
                </a:rPr>
                <a:t>Datum</a:t>
              </a:r>
            </a:p>
          </p:txBody>
        </p:sp>
        <p:sp>
          <p:nvSpPr>
            <p:cNvPr id="97" name="TextBox 97"/>
            <p:cNvSpPr txBox="1"/>
            <p:nvPr/>
          </p:nvSpPr>
          <p:spPr>
            <a:xfrm>
              <a:off x="2974599" y="50471"/>
              <a:ext cx="1359338" cy="53731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381"/>
                </a:lnSpc>
              </a:pPr>
              <a:r>
                <a:rPr lang="en-US" sz="2415" b="1">
                  <a:solidFill>
                    <a:srgbClr val="644164"/>
                  </a:solidFill>
                  <a:latin typeface="Archivo Bold"/>
                  <a:ea typeface="Archivo Bold"/>
                  <a:cs typeface="Archivo Bold"/>
                  <a:sym typeface="Archivo Bold"/>
                </a:rPr>
                <a:t>Datum</a:t>
              </a:r>
            </a:p>
          </p:txBody>
        </p:sp>
        <p:sp>
          <p:nvSpPr>
            <p:cNvPr id="98" name="TextBox 98"/>
            <p:cNvSpPr txBox="1"/>
            <p:nvPr/>
          </p:nvSpPr>
          <p:spPr>
            <a:xfrm>
              <a:off x="5804586" y="50471"/>
              <a:ext cx="1423701" cy="53731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381"/>
                </a:lnSpc>
              </a:pPr>
              <a:r>
                <a:rPr lang="en-US" sz="2415" b="1">
                  <a:solidFill>
                    <a:srgbClr val="644164"/>
                  </a:solidFill>
                  <a:latin typeface="Archivo Bold"/>
                  <a:ea typeface="Archivo Bold"/>
                  <a:cs typeface="Archivo Bold"/>
                  <a:sym typeface="Archivo Bold"/>
                </a:rPr>
                <a:t>Datum</a:t>
              </a:r>
            </a:p>
          </p:txBody>
        </p:sp>
        <p:sp>
          <p:nvSpPr>
            <p:cNvPr id="99" name="TextBox 99"/>
            <p:cNvSpPr txBox="1"/>
            <p:nvPr/>
          </p:nvSpPr>
          <p:spPr>
            <a:xfrm>
              <a:off x="8650687" y="50471"/>
              <a:ext cx="1359338" cy="53731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381"/>
                </a:lnSpc>
              </a:pPr>
              <a:r>
                <a:rPr lang="en-US" sz="2415" b="1">
                  <a:solidFill>
                    <a:srgbClr val="644164"/>
                  </a:solidFill>
                  <a:latin typeface="Archivo Bold"/>
                  <a:ea typeface="Archivo Bold"/>
                  <a:cs typeface="Archivo Bold"/>
                  <a:sym typeface="Archivo Bold"/>
                </a:rPr>
                <a:t>Datum</a:t>
              </a:r>
            </a:p>
          </p:txBody>
        </p:sp>
        <p:sp>
          <p:nvSpPr>
            <p:cNvPr id="100" name="TextBox 100"/>
            <p:cNvSpPr txBox="1"/>
            <p:nvPr/>
          </p:nvSpPr>
          <p:spPr>
            <a:xfrm>
              <a:off x="11275292" y="50471"/>
              <a:ext cx="1623534" cy="53731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381"/>
                </a:lnSpc>
              </a:pPr>
              <a:r>
                <a:rPr lang="en-US" sz="2415" b="1">
                  <a:solidFill>
                    <a:srgbClr val="644164"/>
                  </a:solidFill>
                  <a:latin typeface="Archivo Bold"/>
                  <a:ea typeface="Archivo Bold"/>
                  <a:cs typeface="Archivo Bold"/>
                  <a:sym typeface="Archivo Bold"/>
                </a:rPr>
                <a:t>Datum</a:t>
              </a:r>
            </a:p>
          </p:txBody>
        </p:sp>
        <p:sp>
          <p:nvSpPr>
            <p:cNvPr id="101" name="TextBox 101"/>
            <p:cNvSpPr txBox="1"/>
            <p:nvPr/>
          </p:nvSpPr>
          <p:spPr>
            <a:xfrm>
              <a:off x="14120826" y="84507"/>
              <a:ext cx="1633906" cy="53731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381"/>
                </a:lnSpc>
              </a:pPr>
              <a:r>
                <a:rPr lang="en-US" sz="2415" b="1">
                  <a:solidFill>
                    <a:srgbClr val="644164"/>
                  </a:solidFill>
                  <a:latin typeface="Archivo Bold"/>
                  <a:ea typeface="Archivo Bold"/>
                  <a:cs typeface="Archivo Bold"/>
                  <a:sym typeface="Archivo Bold"/>
                </a:rPr>
                <a:t>Datum</a:t>
              </a:r>
            </a:p>
          </p:txBody>
        </p:sp>
        <p:sp>
          <p:nvSpPr>
            <p:cNvPr id="102" name="TextBox 102"/>
            <p:cNvSpPr txBox="1"/>
            <p:nvPr/>
          </p:nvSpPr>
          <p:spPr>
            <a:xfrm>
              <a:off x="16948532" y="84507"/>
              <a:ext cx="1633906" cy="53731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381"/>
                </a:lnSpc>
              </a:pPr>
              <a:r>
                <a:rPr lang="en-US" sz="2415" b="1">
                  <a:solidFill>
                    <a:srgbClr val="644164"/>
                  </a:solidFill>
                  <a:latin typeface="Archivo Bold"/>
                  <a:ea typeface="Archivo Bold"/>
                  <a:cs typeface="Archivo Bold"/>
                  <a:sym typeface="Archivo Bold"/>
                </a:rPr>
                <a:t>Datum</a:t>
              </a:r>
            </a:p>
          </p:txBody>
        </p:sp>
        <p:sp>
          <p:nvSpPr>
            <p:cNvPr id="103" name="AutoShape 103"/>
            <p:cNvSpPr/>
            <p:nvPr/>
          </p:nvSpPr>
          <p:spPr>
            <a:xfrm>
              <a:off x="2850556" y="0"/>
              <a:ext cx="0" cy="1321793"/>
            </a:xfrm>
            <a:prstGeom prst="line">
              <a:avLst/>
            </a:prstGeom>
            <a:ln w="50800" cap="flat">
              <a:solidFill>
                <a:srgbClr val="FFFFFF"/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104" name="AutoShape 104"/>
            <p:cNvSpPr/>
            <p:nvPr/>
          </p:nvSpPr>
          <p:spPr>
            <a:xfrm>
              <a:off x="5659581" y="0"/>
              <a:ext cx="0" cy="1321793"/>
            </a:xfrm>
            <a:prstGeom prst="line">
              <a:avLst/>
            </a:prstGeom>
            <a:ln w="50800" cap="flat">
              <a:solidFill>
                <a:srgbClr val="FFFFFF"/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105" name="AutoShape 105"/>
            <p:cNvSpPr/>
            <p:nvPr/>
          </p:nvSpPr>
          <p:spPr>
            <a:xfrm>
              <a:off x="8503793" y="0"/>
              <a:ext cx="0" cy="1321793"/>
            </a:xfrm>
            <a:prstGeom prst="line">
              <a:avLst/>
            </a:prstGeom>
            <a:ln w="50800" cap="flat">
              <a:solidFill>
                <a:srgbClr val="FFFFFF"/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106" name="AutoShape 106"/>
            <p:cNvSpPr/>
            <p:nvPr/>
          </p:nvSpPr>
          <p:spPr>
            <a:xfrm>
              <a:off x="11300692" y="0"/>
              <a:ext cx="0" cy="1321793"/>
            </a:xfrm>
            <a:prstGeom prst="line">
              <a:avLst/>
            </a:prstGeom>
            <a:ln w="50800" cap="flat">
              <a:solidFill>
                <a:srgbClr val="FFFFFF"/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107" name="AutoShape 107"/>
            <p:cNvSpPr/>
            <p:nvPr/>
          </p:nvSpPr>
          <p:spPr>
            <a:xfrm>
              <a:off x="14120826" y="0"/>
              <a:ext cx="0" cy="1321793"/>
            </a:xfrm>
            <a:prstGeom prst="line">
              <a:avLst/>
            </a:prstGeom>
            <a:ln w="50800" cap="flat">
              <a:solidFill>
                <a:srgbClr val="FFFFFF"/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108" name="AutoShape 108"/>
            <p:cNvSpPr/>
            <p:nvPr/>
          </p:nvSpPr>
          <p:spPr>
            <a:xfrm>
              <a:off x="16981793" y="0"/>
              <a:ext cx="0" cy="1321793"/>
            </a:xfrm>
            <a:prstGeom prst="line">
              <a:avLst/>
            </a:prstGeom>
            <a:ln w="50800" cap="flat">
              <a:solidFill>
                <a:srgbClr val="FFFFFF"/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de-CH"/>
            </a:p>
          </p:txBody>
        </p:sp>
      </p:grpSp>
      <p:sp>
        <p:nvSpPr>
          <p:cNvPr id="109" name="Textfeld 108">
            <a:extLst>
              <a:ext uri="{FF2B5EF4-FFF2-40B4-BE49-F238E27FC236}">
                <a16:creationId xmlns:a16="http://schemas.microsoft.com/office/drawing/2014/main" id="{E8514907-DC30-E760-EAA1-7897220AB437}"/>
              </a:ext>
            </a:extLst>
          </p:cNvPr>
          <p:cNvSpPr txBox="1"/>
          <p:nvPr/>
        </p:nvSpPr>
        <p:spPr>
          <a:xfrm>
            <a:off x="16179805" y="922500"/>
            <a:ext cx="29473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400" dirty="0"/>
              <a:t>Platzhalter Logo Spital</a:t>
            </a:r>
          </a:p>
        </p:txBody>
      </p:sp>
    </p:spTree>
    <p:extLst>
      <p:ext uri="{BB962C8B-B14F-4D97-AF65-F5344CB8AC3E}">
        <p14:creationId xmlns:p14="http://schemas.microsoft.com/office/powerpoint/2010/main" val="3604166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/>
          <p:cNvGraphicFramePr>
            <a:graphicFrameLocks noGrp="1"/>
          </p:cNvGraphicFramePr>
          <p:nvPr/>
        </p:nvGraphicFramePr>
        <p:xfrm>
          <a:off x="1006464" y="6853320"/>
          <a:ext cx="4819414" cy="6856709"/>
        </p:xfrm>
        <a:graphic>
          <a:graphicData uri="http://schemas.openxmlformats.org/drawingml/2006/table">
            <a:tbl>
              <a:tblPr/>
              <a:tblGrid>
                <a:gridCol w="6367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82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41619">
                <a:tc>
                  <a:txBody>
                    <a:bodyPr/>
                    <a:lstStyle/>
                    <a:p>
                      <a:pPr algn="ctr">
                        <a:lnSpc>
                          <a:spcPts val="3093"/>
                        </a:lnSpc>
                        <a:defRPr/>
                      </a:pPr>
                      <a:r>
                        <a:rPr lang="en-US" sz="2599" b="1">
                          <a:solidFill>
                            <a:srgbClr val="000000"/>
                          </a:solidFill>
                          <a:latin typeface="Archivo Bold"/>
                          <a:ea typeface="Archivo Bold"/>
                          <a:cs typeface="Archivo Bold"/>
                          <a:sym typeface="Archivo Bold"/>
                        </a:rPr>
                        <a:t>8</a:t>
                      </a:r>
                      <a:endParaRPr lang="en-US" sz="1100"/>
                    </a:p>
                  </a:txBody>
                  <a:tcPr marL="111412" marR="111412" marT="111412" marB="111412" anchor="ctr">
                    <a:lnL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C7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904"/>
                        </a:lnSpc>
                        <a:defRPr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Archivo Bold"/>
                          <a:ea typeface="Archivo Bold"/>
                          <a:cs typeface="Archivo Bold"/>
                          <a:sym typeface="Archivo Bold"/>
                        </a:rPr>
                        <a:t>Steigen von einer oder mehreren Treppenstufen</a:t>
                      </a:r>
                      <a:endParaRPr lang="en-US" sz="1100"/>
                    </a:p>
                  </a:txBody>
                  <a:tcPr marL="111412" marR="111412" marT="111412" marB="111412" anchor="ctr">
                    <a:lnL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C7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619">
                <a:tc>
                  <a:txBody>
                    <a:bodyPr/>
                    <a:lstStyle/>
                    <a:p>
                      <a:pPr algn="ctr">
                        <a:lnSpc>
                          <a:spcPts val="3094"/>
                        </a:lnSpc>
                        <a:defRPr/>
                      </a:pPr>
                      <a:r>
                        <a:rPr lang="en-US" sz="2600" b="1">
                          <a:solidFill>
                            <a:srgbClr val="000000"/>
                          </a:solidFill>
                          <a:latin typeface="Archivo Bold"/>
                          <a:ea typeface="Archivo Bold"/>
                          <a:cs typeface="Archivo Bold"/>
                          <a:sym typeface="Archivo Bold"/>
                        </a:rPr>
                        <a:t>7</a:t>
                      </a:r>
                      <a:endParaRPr lang="en-US" sz="1100"/>
                    </a:p>
                  </a:txBody>
                  <a:tcPr marL="111412" marR="111412" marT="111412" marB="111412" anchor="ctr">
                    <a:lnL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C7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904"/>
                        </a:lnSpc>
                        <a:defRPr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Archivo Bold"/>
                          <a:ea typeface="Archivo Bold"/>
                          <a:cs typeface="Archivo Bold"/>
                          <a:sym typeface="Archivo Bold"/>
                        </a:rPr>
                        <a:t>Gehen auf dem Korridor inkl. Cafeteria, Kiosk oder Spitalgarten</a:t>
                      </a:r>
                      <a:endParaRPr lang="en-US" sz="1100"/>
                    </a:p>
                  </a:txBody>
                  <a:tcPr marL="111412" marR="111412" marT="111412" marB="111412" anchor="ctr">
                    <a:lnL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C7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1927">
                <a:tc>
                  <a:txBody>
                    <a:bodyPr/>
                    <a:lstStyle/>
                    <a:p>
                      <a:pPr algn="ctr">
                        <a:lnSpc>
                          <a:spcPts val="3094"/>
                        </a:lnSpc>
                        <a:defRPr/>
                      </a:pPr>
                      <a:r>
                        <a:rPr lang="en-US" sz="2600" b="1">
                          <a:solidFill>
                            <a:srgbClr val="000000"/>
                          </a:solidFill>
                          <a:latin typeface="Archivo Bold"/>
                          <a:ea typeface="Archivo Bold"/>
                          <a:cs typeface="Archivo Bold"/>
                          <a:sym typeface="Archivo Bold"/>
                        </a:rPr>
                        <a:t>6</a:t>
                      </a:r>
                      <a:endParaRPr lang="en-US" sz="1100"/>
                    </a:p>
                  </a:txBody>
                  <a:tcPr marL="111412" marR="111412" marT="111412" marB="111412" anchor="ctr">
                    <a:lnL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C7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904"/>
                        </a:lnSpc>
                        <a:defRPr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Archivo Bold"/>
                          <a:ea typeface="Archivo Bold"/>
                          <a:cs typeface="Archivo Bold"/>
                          <a:sym typeface="Archivo Bold"/>
                        </a:rPr>
                        <a:t>Gehen im Zimmer inkl. zum Lavabo, zur Toilette oder zur Dusche</a:t>
                      </a:r>
                      <a:endParaRPr lang="en-US" sz="1100"/>
                    </a:p>
                  </a:txBody>
                  <a:tcPr marL="111412" marR="111412" marT="111412" marB="111412" anchor="ctr">
                    <a:lnL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C7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2745">
                <a:tc>
                  <a:txBody>
                    <a:bodyPr/>
                    <a:lstStyle/>
                    <a:p>
                      <a:pPr algn="ctr">
                        <a:lnSpc>
                          <a:spcPts val="3094"/>
                        </a:lnSpc>
                        <a:defRPr/>
                      </a:pPr>
                      <a:r>
                        <a:rPr lang="en-US" sz="2600" b="1">
                          <a:solidFill>
                            <a:srgbClr val="000000"/>
                          </a:solidFill>
                          <a:latin typeface="Archivo Bold"/>
                          <a:ea typeface="Archivo Bold"/>
                          <a:cs typeface="Archivo Bold"/>
                          <a:sym typeface="Archivo Bold"/>
                        </a:rPr>
                        <a:t>5</a:t>
                      </a:r>
                      <a:endParaRPr lang="en-US" sz="1100"/>
                    </a:p>
                  </a:txBody>
                  <a:tcPr marL="111412" marR="111412" marT="111412" marB="111412" anchor="ctr">
                    <a:lnL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C7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904"/>
                        </a:lnSpc>
                        <a:defRPr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Archivo Bold"/>
                          <a:ea typeface="Archivo Bold"/>
                          <a:cs typeface="Archivo Bold"/>
                          <a:sym typeface="Archivo Bold"/>
                        </a:rPr>
                        <a:t>Stehen neben dem Bett, am Lavabo etc. </a:t>
                      </a:r>
                      <a:endParaRPr lang="en-US" sz="1100"/>
                    </a:p>
                  </a:txBody>
                  <a:tcPr marL="111412" marR="111412" marT="111412" marB="111412" anchor="ctr">
                    <a:lnL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C7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1619">
                <a:tc>
                  <a:txBody>
                    <a:bodyPr/>
                    <a:lstStyle/>
                    <a:p>
                      <a:pPr algn="ctr">
                        <a:lnSpc>
                          <a:spcPts val="3094"/>
                        </a:lnSpc>
                        <a:defRPr/>
                      </a:pPr>
                      <a:r>
                        <a:rPr lang="en-US" sz="2600" b="1">
                          <a:solidFill>
                            <a:srgbClr val="000000"/>
                          </a:solidFill>
                          <a:latin typeface="Archivo Bold"/>
                          <a:ea typeface="Archivo Bold"/>
                          <a:cs typeface="Archivo Bold"/>
                          <a:sym typeface="Archivo Bold"/>
                        </a:rPr>
                        <a:t>4</a:t>
                      </a:r>
                      <a:endParaRPr lang="en-US" sz="1100"/>
                    </a:p>
                  </a:txBody>
                  <a:tcPr marL="111412" marR="111412" marT="111412" marB="111412" anchor="ctr">
                    <a:lnL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C7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904"/>
                        </a:lnSpc>
                        <a:defRPr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Archivo Bold"/>
                          <a:ea typeface="Archivo Bold"/>
                          <a:cs typeface="Archivo Bold"/>
                          <a:sym typeface="Archivo Bold"/>
                        </a:rPr>
                        <a:t>Transfer in Lehnstuhl, Rollstuhl, an den Tisch zum Essen etc.</a:t>
                      </a:r>
                      <a:endParaRPr lang="en-US" sz="1100"/>
                    </a:p>
                  </a:txBody>
                  <a:tcPr marL="111412" marR="111412" marT="111412" marB="111412" anchor="ctr">
                    <a:lnL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C7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6634">
                <a:tc>
                  <a:txBody>
                    <a:bodyPr/>
                    <a:lstStyle/>
                    <a:p>
                      <a:pPr algn="ctr">
                        <a:lnSpc>
                          <a:spcPts val="3094"/>
                        </a:lnSpc>
                        <a:defRPr/>
                      </a:pPr>
                      <a:r>
                        <a:rPr lang="en-US" sz="2600" b="1">
                          <a:solidFill>
                            <a:srgbClr val="000000"/>
                          </a:solidFill>
                          <a:latin typeface="Archivo Bold"/>
                          <a:ea typeface="Archivo Bold"/>
                          <a:cs typeface="Archivo Bold"/>
                          <a:sym typeface="Archivo Bold"/>
                        </a:rPr>
                        <a:t>3</a:t>
                      </a:r>
                      <a:endParaRPr lang="en-US" sz="1100"/>
                    </a:p>
                  </a:txBody>
                  <a:tcPr marL="111412" marR="111412" marT="111412" marB="111412" anchor="ctr">
                    <a:lnL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C7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904"/>
                        </a:lnSpc>
                        <a:defRPr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Archivo Bold"/>
                          <a:ea typeface="Archivo Bold"/>
                          <a:cs typeface="Archivo Bold"/>
                          <a:sym typeface="Archivo Bold"/>
                        </a:rPr>
                        <a:t>Selbständig oder mit Hilfe an Bettkante sitzen für Körperpflege, Essen etc. </a:t>
                      </a:r>
                      <a:endParaRPr lang="en-US" sz="1100"/>
                    </a:p>
                  </a:txBody>
                  <a:tcPr marL="111412" marR="111412" marT="111412" marB="111412" anchor="ctr">
                    <a:lnL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C7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67895">
                <a:tc>
                  <a:txBody>
                    <a:bodyPr/>
                    <a:lstStyle/>
                    <a:p>
                      <a:pPr algn="ctr">
                        <a:lnSpc>
                          <a:spcPts val="3094"/>
                        </a:lnSpc>
                        <a:defRPr/>
                      </a:pPr>
                      <a:r>
                        <a:rPr lang="en-US" sz="2600" b="1">
                          <a:solidFill>
                            <a:srgbClr val="000000"/>
                          </a:solidFill>
                          <a:latin typeface="Archivo Bold"/>
                          <a:ea typeface="Archivo Bold"/>
                          <a:cs typeface="Archivo Bold"/>
                          <a:sym typeface="Archivo Bold"/>
                        </a:rPr>
                        <a:t>2</a:t>
                      </a:r>
                      <a:endParaRPr lang="en-US" sz="1100"/>
                    </a:p>
                  </a:txBody>
                  <a:tcPr marL="111412" marR="111412" marT="111412" marB="111412" anchor="ctr">
                    <a:lnL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C7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904"/>
                        </a:lnSpc>
                        <a:defRPr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Archivo Bold"/>
                          <a:ea typeface="Archivo Bold"/>
                          <a:cs typeface="Archivo Bold"/>
                          <a:sym typeface="Archivo Bold"/>
                        </a:rPr>
                        <a:t>Instruierte Bewegungsübungen mit oder ohne Hilfsmittel ausführen </a:t>
                      </a:r>
                      <a:endParaRPr lang="en-US" sz="1100"/>
                    </a:p>
                  </a:txBody>
                  <a:tcPr marL="111412" marR="111412" marT="111412" marB="111412" anchor="ctr">
                    <a:lnL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C7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52651">
                <a:tc>
                  <a:txBody>
                    <a:bodyPr/>
                    <a:lstStyle/>
                    <a:p>
                      <a:pPr algn="ctr">
                        <a:lnSpc>
                          <a:spcPts val="3094"/>
                        </a:lnSpc>
                        <a:defRPr/>
                      </a:pPr>
                      <a:r>
                        <a:rPr lang="en-US" sz="2600" b="1">
                          <a:solidFill>
                            <a:srgbClr val="000000"/>
                          </a:solidFill>
                          <a:latin typeface="Archivo Bold"/>
                          <a:ea typeface="Archivo Bold"/>
                          <a:cs typeface="Archivo Bold"/>
                          <a:sym typeface="Archivo Bold"/>
                        </a:rPr>
                        <a:t>1</a:t>
                      </a:r>
                      <a:endParaRPr lang="en-US" sz="1100"/>
                    </a:p>
                  </a:txBody>
                  <a:tcPr marL="111412" marR="111412" marT="111412" marB="111412" anchor="ctr">
                    <a:lnL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C7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904"/>
                        </a:lnSpc>
                        <a:defRPr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Archivo Bold"/>
                          <a:ea typeface="Archivo Bold"/>
                          <a:cs typeface="Archivo Bold"/>
                          <a:sym typeface="Archivo Bold"/>
                        </a:rPr>
                        <a:t>Körperpflege, Positionierung oder ohne Aktivität</a:t>
                      </a:r>
                      <a:endParaRPr lang="en-US" sz="1100"/>
                    </a:p>
                  </a:txBody>
                  <a:tcPr marL="111412" marR="111412" marT="111412" marB="111412" anchor="ctr">
                    <a:lnL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785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C7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28" name="TextBox 128"/>
          <p:cNvSpPr txBox="1"/>
          <p:nvPr/>
        </p:nvSpPr>
        <p:spPr>
          <a:xfrm>
            <a:off x="971519" y="1797480"/>
            <a:ext cx="19565011" cy="17462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499"/>
              </a:lnSpc>
            </a:pPr>
            <a:r>
              <a:rPr lang="en-US" sz="2499" dirty="0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Der </a:t>
            </a:r>
            <a:r>
              <a:rPr lang="en-US" sz="2499" dirty="0" err="1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Mobilitätsplan</a:t>
            </a:r>
            <a:r>
              <a:rPr lang="en-US" sz="2499" dirty="0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 hat das </a:t>
            </a:r>
            <a:r>
              <a:rPr lang="en-US" sz="2499" dirty="0" err="1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Ziel</a:t>
            </a:r>
            <a:r>
              <a:rPr lang="en-US" sz="2499" dirty="0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, die </a:t>
            </a:r>
            <a:r>
              <a:rPr lang="en-US" sz="2499" dirty="0" err="1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Mobilitätsstufe</a:t>
            </a:r>
            <a:r>
              <a:rPr lang="en-US" sz="2499" dirty="0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 und den </a:t>
            </a:r>
            <a:r>
              <a:rPr lang="en-US" sz="2499" dirty="0" err="1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Fortschritt</a:t>
            </a:r>
            <a:r>
              <a:rPr lang="en-US" sz="2499" dirty="0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 der </a:t>
            </a:r>
            <a:r>
              <a:rPr lang="en-US" sz="2499" dirty="0" err="1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Patientin</a:t>
            </a:r>
            <a:r>
              <a:rPr lang="en-US" sz="2499" dirty="0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 </a:t>
            </a:r>
            <a:r>
              <a:rPr lang="en-US" sz="2499" dirty="0" err="1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oder</a:t>
            </a:r>
            <a:r>
              <a:rPr lang="en-US" sz="2499" dirty="0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 des </a:t>
            </a:r>
            <a:r>
              <a:rPr lang="en-US" sz="2499" dirty="0" err="1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Patienten</a:t>
            </a:r>
            <a:r>
              <a:rPr lang="en-US" sz="2499" dirty="0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 </a:t>
            </a:r>
            <a:r>
              <a:rPr lang="en-US" sz="2499" dirty="0" err="1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festzuhalten</a:t>
            </a:r>
            <a:r>
              <a:rPr lang="en-US" sz="2499" dirty="0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. Die </a:t>
            </a:r>
            <a:r>
              <a:rPr lang="en-US" sz="2499" dirty="0" err="1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Entwicklung</a:t>
            </a:r>
            <a:r>
              <a:rPr lang="en-US" sz="2499" dirty="0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 </a:t>
            </a:r>
            <a:r>
              <a:rPr lang="en-US" sz="2499" dirty="0" err="1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wird</a:t>
            </a:r>
            <a:r>
              <a:rPr lang="en-US" sz="2499" dirty="0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 </a:t>
            </a:r>
            <a:r>
              <a:rPr lang="en-US" sz="2499" dirty="0" err="1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dadurch</a:t>
            </a:r>
            <a:r>
              <a:rPr lang="en-US" sz="2499" dirty="0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 </a:t>
            </a:r>
            <a:r>
              <a:rPr lang="en-US" sz="2499" dirty="0" err="1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sichtbar</a:t>
            </a:r>
            <a:r>
              <a:rPr lang="en-US" sz="2499" dirty="0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 und </a:t>
            </a:r>
            <a:r>
              <a:rPr lang="en-US" sz="2499" dirty="0" err="1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soll</a:t>
            </a:r>
            <a:r>
              <a:rPr lang="en-US" sz="2499" dirty="0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 in der </a:t>
            </a:r>
            <a:r>
              <a:rPr lang="en-US" sz="2499" dirty="0" err="1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Nähe</a:t>
            </a:r>
            <a:r>
              <a:rPr lang="en-US" sz="2499" dirty="0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 des </a:t>
            </a:r>
            <a:r>
              <a:rPr lang="en-US" sz="2499" dirty="0" err="1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Bettes</a:t>
            </a:r>
            <a:r>
              <a:rPr lang="en-US" sz="2499" dirty="0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 </a:t>
            </a:r>
            <a:r>
              <a:rPr lang="en-US" sz="2499" dirty="0" err="1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aufgehängt</a:t>
            </a:r>
            <a:r>
              <a:rPr lang="en-US" sz="2499" dirty="0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 </a:t>
            </a:r>
            <a:r>
              <a:rPr lang="en-US" sz="2499" dirty="0" err="1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werden</a:t>
            </a:r>
            <a:r>
              <a:rPr lang="en-US" sz="2499" dirty="0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. Das </a:t>
            </a:r>
            <a:r>
              <a:rPr lang="en-US" sz="2499" dirty="0" err="1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Tagesziel</a:t>
            </a:r>
            <a:r>
              <a:rPr lang="en-US" sz="2499" dirty="0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 </a:t>
            </a:r>
            <a:r>
              <a:rPr lang="en-US" sz="2499" dirty="0" err="1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wird</a:t>
            </a:r>
            <a:r>
              <a:rPr lang="en-US" sz="2499" dirty="0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 von der </a:t>
            </a:r>
            <a:r>
              <a:rPr lang="en-US" sz="2499" dirty="0" err="1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Patientin</a:t>
            </a:r>
            <a:r>
              <a:rPr lang="en-US" sz="2499" dirty="0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 </a:t>
            </a:r>
            <a:r>
              <a:rPr lang="en-US" sz="2499" dirty="0" err="1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oder</a:t>
            </a:r>
            <a:r>
              <a:rPr lang="en-US" sz="2499" dirty="0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 dem Patient </a:t>
            </a:r>
            <a:r>
              <a:rPr lang="en-US" sz="2499" dirty="0" err="1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gemeinsam</a:t>
            </a:r>
            <a:r>
              <a:rPr lang="en-US" sz="2499" dirty="0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 </a:t>
            </a:r>
            <a:r>
              <a:rPr lang="en-US" sz="2499" dirty="0" err="1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mit</a:t>
            </a:r>
            <a:r>
              <a:rPr lang="en-US" sz="2499" dirty="0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 der Physiotherapie </a:t>
            </a:r>
            <a:r>
              <a:rPr lang="en-US" sz="2499" dirty="0" err="1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festgelegt</a:t>
            </a:r>
            <a:r>
              <a:rPr lang="en-US" sz="2499" dirty="0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. Die </a:t>
            </a:r>
            <a:r>
              <a:rPr lang="en-US" sz="2499" dirty="0" err="1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Dokumentation</a:t>
            </a:r>
            <a:r>
              <a:rPr lang="en-US" sz="2499" dirty="0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, </a:t>
            </a:r>
            <a:r>
              <a:rPr lang="en-US" sz="2499" dirty="0" err="1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wie</a:t>
            </a:r>
            <a:r>
              <a:rPr lang="en-US" sz="2499" dirty="0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 oft die </a:t>
            </a:r>
            <a:r>
              <a:rPr lang="en-US" sz="2499" dirty="0" err="1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Stufen</a:t>
            </a:r>
            <a:r>
              <a:rPr lang="en-US" sz="2499" dirty="0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 </a:t>
            </a:r>
            <a:r>
              <a:rPr lang="en-US" sz="2499" dirty="0" err="1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erreicht</a:t>
            </a:r>
            <a:r>
              <a:rPr lang="en-US" sz="2499" dirty="0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 </a:t>
            </a:r>
            <a:r>
              <a:rPr lang="en-US" sz="2499" dirty="0" err="1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wurden</a:t>
            </a:r>
            <a:r>
              <a:rPr lang="en-US" sz="2499" dirty="0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, </a:t>
            </a:r>
            <a:r>
              <a:rPr lang="en-US" sz="2499" dirty="0" err="1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erfolgt</a:t>
            </a:r>
            <a:r>
              <a:rPr lang="en-US" sz="2499" dirty="0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 in </a:t>
            </a:r>
            <a:r>
              <a:rPr lang="en-US" sz="2499" dirty="0" err="1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Absprache</a:t>
            </a:r>
            <a:r>
              <a:rPr lang="en-US" sz="2499" dirty="0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 </a:t>
            </a:r>
            <a:r>
              <a:rPr lang="en-US" sz="2499" dirty="0" err="1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zwischen</a:t>
            </a:r>
            <a:r>
              <a:rPr lang="en-US" sz="2499" dirty="0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 der </a:t>
            </a:r>
            <a:r>
              <a:rPr lang="en-US" sz="2499" dirty="0" err="1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Patientin</a:t>
            </a:r>
            <a:r>
              <a:rPr lang="en-US" sz="2499" dirty="0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 </a:t>
            </a:r>
            <a:r>
              <a:rPr lang="en-US" sz="2499" dirty="0" err="1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oder</a:t>
            </a:r>
            <a:r>
              <a:rPr lang="en-US" sz="2499" dirty="0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 dem </a:t>
            </a:r>
            <a:r>
              <a:rPr lang="en-US" sz="2499" dirty="0" err="1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Patienten</a:t>
            </a:r>
            <a:r>
              <a:rPr lang="en-US" sz="2499" dirty="0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 und der Physiotherapie.</a:t>
            </a:r>
          </a:p>
        </p:txBody>
      </p:sp>
      <p:sp>
        <p:nvSpPr>
          <p:cNvPr id="129" name="TextBox 129"/>
          <p:cNvSpPr txBox="1"/>
          <p:nvPr/>
        </p:nvSpPr>
        <p:spPr>
          <a:xfrm>
            <a:off x="971519" y="860084"/>
            <a:ext cx="15986042" cy="7518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5600"/>
              </a:lnSpc>
            </a:pPr>
            <a:r>
              <a:rPr lang="en-US" sz="5600" b="1" spc="-140">
                <a:solidFill>
                  <a:srgbClr val="644164"/>
                </a:solidFill>
                <a:latin typeface="Archivo Bold"/>
                <a:ea typeface="Archivo Bold"/>
                <a:cs typeface="Archivo Bold"/>
                <a:sym typeface="Archivo Bold"/>
              </a:rPr>
              <a:t>Anwendung des Mobilitätsplanes</a:t>
            </a:r>
          </a:p>
        </p:txBody>
      </p:sp>
      <p:sp>
        <p:nvSpPr>
          <p:cNvPr id="130" name="TextBox 130"/>
          <p:cNvSpPr txBox="1"/>
          <p:nvPr/>
        </p:nvSpPr>
        <p:spPr>
          <a:xfrm>
            <a:off x="1006464" y="6274522"/>
            <a:ext cx="3014811" cy="40576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359"/>
              </a:lnSpc>
            </a:pPr>
            <a:r>
              <a:rPr lang="en-US" sz="2400" b="1">
                <a:solidFill>
                  <a:srgbClr val="000000"/>
                </a:solidFill>
                <a:latin typeface="Archivo Bold"/>
                <a:ea typeface="Archivo Bold"/>
                <a:cs typeface="Archivo Bold"/>
                <a:sym typeface="Archivo Bold"/>
              </a:rPr>
              <a:t>Erklärung der Stufen</a:t>
            </a:r>
          </a:p>
        </p:txBody>
      </p:sp>
      <p:sp>
        <p:nvSpPr>
          <p:cNvPr id="149" name="TextBox 149"/>
          <p:cNvSpPr txBox="1"/>
          <p:nvPr/>
        </p:nvSpPr>
        <p:spPr>
          <a:xfrm rot="-5400000">
            <a:off x="20376134" y="780650"/>
            <a:ext cx="642342" cy="2339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960"/>
              </a:lnSpc>
            </a:pPr>
            <a:r>
              <a:rPr lang="en-US" sz="1400" dirty="0">
                <a:solidFill>
                  <a:srgbClr val="000000"/>
                </a:solidFill>
                <a:latin typeface="Archivo"/>
                <a:ea typeface="Archivo"/>
                <a:cs typeface="Archivo"/>
                <a:sym typeface="Archivo"/>
              </a:rPr>
              <a:t>12/2024</a:t>
            </a:r>
          </a:p>
        </p:txBody>
      </p:sp>
      <p:pic>
        <p:nvPicPr>
          <p:cNvPr id="151" name="Grafik 150">
            <a:extLst>
              <a:ext uri="{FF2B5EF4-FFF2-40B4-BE49-F238E27FC236}">
                <a16:creationId xmlns:a16="http://schemas.microsoft.com/office/drawing/2014/main" id="{32DFE4F7-378F-9D74-AB42-34C35A846D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2649" y="4356101"/>
            <a:ext cx="14378093" cy="1013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919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nfidentiality xmlns="5b71285b-19de-4617-8221-9d1e38a732cf">Intern</Confidentiality>
    <Patientdata xmlns="5b71285b-19de-4617-8221-9d1e38a732cf">false</Patientdata>
    <lcf76f155ced4ddcb4097134ff3c332f xmlns="717c54bf-fb81-407f-993e-9b2aadff6967">
      <Terms xmlns="http://schemas.microsoft.com/office/infopath/2007/PartnerControls"/>
    </lcf76f155ced4ddcb4097134ff3c332f>
    <TaxCatchAll xmlns="5b71285b-19de-4617-8221-9d1e38a732cf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USB-Dokument" ma:contentTypeID="0x01010074254FFFFA788748BE9570FD90FA56DE001FB8390D0A57BF4E8F620A57D57E2C42" ma:contentTypeVersion="22" ma:contentTypeDescription="Ein neues USB-Dokument in der Bibliothek erstellen." ma:contentTypeScope="" ma:versionID="b1de7b0dc9af54d2caeb967ff8cf9cbc">
  <xsd:schema xmlns:xsd="http://www.w3.org/2001/XMLSchema" xmlns:xs="http://www.w3.org/2001/XMLSchema" xmlns:p="http://schemas.microsoft.com/office/2006/metadata/properties" xmlns:ns2="5b71285b-19de-4617-8221-9d1e38a732cf" xmlns:ns3="717c54bf-fb81-407f-993e-9b2aadff6967" targetNamespace="http://schemas.microsoft.com/office/2006/metadata/properties" ma:root="true" ma:fieldsID="80b18b9568b6c25b9c7c6207c3e39106" ns2:_="" ns3:_="">
    <xsd:import namespace="5b71285b-19de-4617-8221-9d1e38a732cf"/>
    <xsd:import namespace="717c54bf-fb81-407f-993e-9b2aadff6967"/>
    <xsd:element name="properties">
      <xsd:complexType>
        <xsd:sequence>
          <xsd:element name="documentManagement">
            <xsd:complexType>
              <xsd:all>
                <xsd:element ref="ns2:Patientdata" minOccurs="0"/>
                <xsd:element ref="ns2:Confidentiality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71285b-19de-4617-8221-9d1e38a732cf" elementFormDefault="qualified">
    <xsd:import namespace="http://schemas.microsoft.com/office/2006/documentManagement/types"/>
    <xsd:import namespace="http://schemas.microsoft.com/office/infopath/2007/PartnerControls"/>
    <xsd:element name="Patientdata" ma:index="2" nillable="true" ma:displayName="Patientendaten" ma:default="0" ma:internalName="Patientdata">
      <xsd:simpleType>
        <xsd:restriction base="dms:Boolean"/>
      </xsd:simpleType>
    </xsd:element>
    <xsd:element name="Confidentiality" ma:index="3" nillable="true" ma:displayName="Vertraulichkeit" ma:default="Intern" ma:format="Dropdown" ma:internalName="Confidentiality">
      <xsd:simpleType>
        <xsd:restriction base="dms:Choice">
          <xsd:enumeration value="Intern"/>
          <xsd:enumeration value="Öffentlich"/>
          <xsd:enumeration value="Vertraulich"/>
        </xsd:restriction>
      </xsd:simpleType>
    </xsd:element>
    <xsd:element name="SharedWithUsers" ma:index="10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e9ab39bf-775d-4616-a6b9-1b5657892712}" ma:internalName="TaxCatchAll" ma:showField="CatchAllData" ma:web="5b71285b-19de-4617-8221-9d1e38a732c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7c54bf-fb81-407f-993e-9b2aadff69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Bildmarkierungen" ma:readOnly="false" ma:fieldId="{5cf76f15-5ced-4ddc-b409-7134ff3c332f}" ma:taxonomyMulti="true" ma:sspId="ce74e7c6-f287-46cf-95f5-59efda0c93b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Inhaltstyp"/>
        <xsd:element ref="dc:title" minOccurs="0" maxOccurs="1" ma:index="1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5D6401E-525E-436D-A984-FD375D72875C}">
  <ds:schemaRefs>
    <ds:schemaRef ds:uri="http://schemas.microsoft.com/office/2006/metadata/properties"/>
    <ds:schemaRef ds:uri="http://schemas.microsoft.com/office/infopath/2007/PartnerControls"/>
    <ds:schemaRef ds:uri="5b71285b-19de-4617-8221-9d1e38a732cf"/>
    <ds:schemaRef ds:uri="717c54bf-fb81-407f-993e-9b2aadff6967"/>
  </ds:schemaRefs>
</ds:datastoreItem>
</file>

<file path=customXml/itemProps2.xml><?xml version="1.0" encoding="utf-8"?>
<ds:datastoreItem xmlns:ds="http://schemas.openxmlformats.org/officeDocument/2006/customXml" ds:itemID="{1D96223B-152A-45E7-BE2A-D51AE847589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E935655-DA07-4FC5-A70B-BAEF9AAC33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b71285b-19de-4617-8221-9d1e38a732cf"/>
    <ds:schemaRef ds:uri="717c54bf-fb81-407f-993e-9b2aadff696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222</Words>
  <Application>Microsoft Office PowerPoint</Application>
  <PresentationFormat>Benutzerdefiniert</PresentationFormat>
  <Paragraphs>51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Archivo Bold</vt:lpstr>
      <vt:lpstr>Calibri</vt:lpstr>
      <vt:lpstr>Archivo</vt:lpstr>
      <vt:lpstr>Office Theme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Mobilitätsplan Physiotherapie</dc:title>
  <dc:creator>Suter Peter</dc:creator>
  <cp:lastModifiedBy>Claudia Herger</cp:lastModifiedBy>
  <cp:revision>4</cp:revision>
  <dcterms:created xsi:type="dcterms:W3CDTF">2006-08-16T00:00:00Z</dcterms:created>
  <dcterms:modified xsi:type="dcterms:W3CDTF">2025-01-24T08:20:25Z</dcterms:modified>
  <dc:identifier>DAGJa221XKE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0x01010074254FFFFA788748BE9570FD90FA56DE001FB8390D0A57BF4E8F620A57D57E2C42</vt:lpwstr>
  </property>
</Properties>
</file>